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6858000" cx="12192000"/>
  <p:notesSz cx="6858000" cy="9144000"/>
  <p:embeddedFontLst>
    <p:embeddedFont>
      <p:font typeface="Montserrat"/>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Montserrat-regular.fntdata"/><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Montserrat-italic.fntdata"/><Relationship Id="rId10" Type="http://schemas.openxmlformats.org/officeDocument/2006/relationships/slide" Target="slides/slide6.xml"/><Relationship Id="rId32" Type="http://schemas.openxmlformats.org/officeDocument/2006/relationships/font" Target="fonts/Montserrat-bold.fntdata"/><Relationship Id="rId13" Type="http://schemas.openxmlformats.org/officeDocument/2006/relationships/slide" Target="slides/slide9.xml"/><Relationship Id="rId12" Type="http://schemas.openxmlformats.org/officeDocument/2006/relationships/slide" Target="slides/slide8.xml"/><Relationship Id="rId34" Type="http://schemas.openxmlformats.org/officeDocument/2006/relationships/font" Target="fonts/Montserrat-boldItalic.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 name="Google Shape;19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g5f0377713d_1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5f0377713d_1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g5f0377713d_1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 name="Google Shape;24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Google Shape;265;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 name="Google Shape;9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g63f79c20bb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g63f79c20b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Google Shape;309;g64274bf497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g64274bf49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Google Shape;317;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Google Shape;327;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Google Shape;336;g5f0377713d_1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5f0377713d_1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g5f0377713d_1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 name="Shape 344"/>
        <p:cNvGrpSpPr/>
        <p:nvPr/>
      </p:nvGrpSpPr>
      <p:grpSpPr>
        <a:xfrm>
          <a:off x="0" y="0"/>
          <a:ext cx="0" cy="0"/>
          <a:chOff x="0" y="0"/>
          <a:chExt cx="0" cy="0"/>
        </a:xfrm>
      </p:grpSpPr>
      <p:sp>
        <p:nvSpPr>
          <p:cNvPr id="345" name="Google Shape;345;g5bca88134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5bca881348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g5bca881348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g5f490754b3_3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5f490754b3_3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g5f490754b3_3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g5f490754b3_3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5f490754b3_3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 name="Google Shape;142;g5f490754b3_3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63f4af15a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63f4af15a4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g63f4af15a4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7" name="Shape 27"/>
        <p:cNvGrpSpPr/>
        <p:nvPr/>
      </p:nvGrpSpPr>
      <p:grpSpPr>
        <a:xfrm>
          <a:off x="0" y="0"/>
          <a:ext cx="0" cy="0"/>
          <a:chOff x="0" y="0"/>
          <a:chExt cx="0" cy="0"/>
        </a:xfrm>
      </p:grpSpPr>
      <p:sp>
        <p:nvSpPr>
          <p:cNvPr id="28" name="Google Shape;28;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3" name="Shape 33"/>
        <p:cNvGrpSpPr/>
        <p:nvPr/>
      </p:nvGrpSpPr>
      <p:grpSpPr>
        <a:xfrm>
          <a:off x="0" y="0"/>
          <a:ext cx="0" cy="0"/>
          <a:chOff x="0" y="0"/>
          <a:chExt cx="0" cy="0"/>
        </a:xfrm>
      </p:grpSpPr>
      <p:sp>
        <p:nvSpPr>
          <p:cNvPr id="34" name="Google Shape;34;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8.png"/><Relationship Id="rId4" Type="http://schemas.openxmlformats.org/officeDocument/2006/relationships/hyperlink" Target="http://www.getkidsintosurvey.com" TargetMode="External"/><Relationship Id="rId5" Type="http://schemas.openxmlformats.org/officeDocument/2006/relationships/image" Target="../media/image14.png"/></Relationships>
</file>

<file path=ppt/slides/_rels/slide10.xml.rels><?xml version="1.0" encoding="UTF-8" standalone="yes"?><Relationships xmlns="http://schemas.openxmlformats.org/package/2006/relationships"><Relationship Id="rId11" Type="http://schemas.openxmlformats.org/officeDocument/2006/relationships/image" Target="../media/image7.jpg"/><Relationship Id="rId10" Type="http://schemas.openxmlformats.org/officeDocument/2006/relationships/image" Target="../media/image9.jpg"/><Relationship Id="rId13" Type="http://schemas.openxmlformats.org/officeDocument/2006/relationships/hyperlink" Target="https://beasurveyor.com/get-kids-into-survey" TargetMode="External"/><Relationship Id="rId12" Type="http://schemas.openxmlformats.org/officeDocument/2006/relationships/hyperlink" Target="https://www.nsps.us.com/"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9.png"/><Relationship Id="rId9" Type="http://schemas.openxmlformats.org/officeDocument/2006/relationships/image" Target="../media/image10.jpg"/><Relationship Id="rId15" Type="http://schemas.openxmlformats.org/officeDocument/2006/relationships/image" Target="../media/image15.jpg"/><Relationship Id="rId14" Type="http://schemas.openxmlformats.org/officeDocument/2006/relationships/image" Target="../media/image13.png"/><Relationship Id="rId5" Type="http://schemas.openxmlformats.org/officeDocument/2006/relationships/hyperlink" Target="https://www.cices.org/" TargetMode="External"/><Relationship Id="rId6" Type="http://schemas.openxmlformats.org/officeDocument/2006/relationships/hyperlink" Target="https://www.alifewithoutlimits.com.au/" TargetMode="External"/><Relationship Id="rId7" Type="http://schemas.openxmlformats.org/officeDocument/2006/relationships/hyperlink" Target="https://www.alifewithoutlimits.com.au/" TargetMode="External"/><Relationship Id="rId8" Type="http://schemas.openxmlformats.org/officeDocument/2006/relationships/hyperlink" Target="https://www.alifewithoutlimits.com.au/"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2.jpg"/><Relationship Id="rId5" Type="http://schemas.openxmlformats.org/officeDocument/2006/relationships/hyperlink" Target="https://www.linkedin.com/in/elaineballgeo/" TargetMode="External"/><Relationship Id="rId6" Type="http://schemas.openxmlformats.org/officeDocument/2006/relationships/hyperlink" Target="mailto:elaine@elaineball.co.uk" TargetMode="External"/></Relationships>
</file>

<file path=ppt/slides/_rels/slide12.xml.rels><?xml version="1.0" encoding="UTF-8" standalone="yes"?><Relationships xmlns="http://schemas.openxmlformats.org/package/2006/relationships"><Relationship Id="rId20" Type="http://schemas.openxmlformats.org/officeDocument/2006/relationships/hyperlink" Target="https://www.linkedin.com/in/shayne-ayford-a68360156/" TargetMode="External"/><Relationship Id="rId22" Type="http://schemas.openxmlformats.org/officeDocument/2006/relationships/hyperlink" Target="https://www.linkedin.com/in/joshua-azorliade-48b11061/" TargetMode="External"/><Relationship Id="rId21" Type="http://schemas.openxmlformats.org/officeDocument/2006/relationships/hyperlink" Target="https://www.linkedin.com/in/pierre-potgieter-045881173/" TargetMode="External"/><Relationship Id="rId24" Type="http://schemas.openxmlformats.org/officeDocument/2006/relationships/hyperlink" Target="https://www.linkedin.com/in/phil-fedor-rls-99a40224/" TargetMode="External"/><Relationship Id="rId23" Type="http://schemas.openxmlformats.org/officeDocument/2006/relationships/hyperlink" Target="https://www.linkedin.com/in/kent-groh-a3363954/"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www.facebook.com/groups/447132642436325/" TargetMode="External"/><Relationship Id="rId4" Type="http://schemas.openxmlformats.org/officeDocument/2006/relationships/hyperlink" Target="https://www.linkedin.com/in/celinathom/" TargetMode="External"/><Relationship Id="rId9" Type="http://schemas.openxmlformats.org/officeDocument/2006/relationships/hyperlink" Target="https://www.linkedin.com/in/micki-knight-57089020/" TargetMode="External"/><Relationship Id="rId26" Type="http://schemas.openxmlformats.org/officeDocument/2006/relationships/hyperlink" Target="https://www.linkedin.com/in/daniel-gomez-85634855/" TargetMode="External"/><Relationship Id="rId25" Type="http://schemas.openxmlformats.org/officeDocument/2006/relationships/hyperlink" Target="https://www.linkedin.com/in/ryanswingley/" TargetMode="External"/><Relationship Id="rId28" Type="http://schemas.openxmlformats.org/officeDocument/2006/relationships/hyperlink" Target="https://www.linkedin.com/in/mattrumbelow/" TargetMode="External"/><Relationship Id="rId27" Type="http://schemas.openxmlformats.org/officeDocument/2006/relationships/hyperlink" Target="https://www.instagram.com/lady_land_surveyor/" TargetMode="External"/><Relationship Id="rId5" Type="http://schemas.openxmlformats.org/officeDocument/2006/relationships/hyperlink" Target="https://www.linkedin.com/in/mark-lawton-ceng-fcinstces-569a2616/" TargetMode="External"/><Relationship Id="rId6" Type="http://schemas.openxmlformats.org/officeDocument/2006/relationships/hyperlink" Target="https://www.instituteforapprenticeships.org/apprenticeship-standards/geospatial-survey-technician/" TargetMode="External"/><Relationship Id="rId29" Type="http://schemas.openxmlformats.org/officeDocument/2006/relationships/hyperlink" Target="https://www.linkedin.com/in/paulmead01/" TargetMode="External"/><Relationship Id="rId7" Type="http://schemas.openxmlformats.org/officeDocument/2006/relationships/hyperlink" Target="https://www.linkedin.com/in/minimapmakers/" TargetMode="External"/><Relationship Id="rId8" Type="http://schemas.openxmlformats.org/officeDocument/2006/relationships/hyperlink" Target="https://www.linkedin.com/in/alisonwatsoncoyo/" TargetMode="External"/><Relationship Id="rId31" Type="http://schemas.openxmlformats.org/officeDocument/2006/relationships/image" Target="../media/image16.jpg"/><Relationship Id="rId30" Type="http://schemas.openxmlformats.org/officeDocument/2006/relationships/hyperlink" Target="https://shemaps.com" TargetMode="External"/><Relationship Id="rId11" Type="http://schemas.openxmlformats.org/officeDocument/2006/relationships/hyperlink" Target="https://www.linkedin.com/company/hydsoc-uk/" TargetMode="External"/><Relationship Id="rId33" Type="http://schemas.openxmlformats.org/officeDocument/2006/relationships/image" Target="../media/image1.jpg"/><Relationship Id="rId10" Type="http://schemas.openxmlformats.org/officeDocument/2006/relationships/hyperlink" Target="https://www.linkedin.com/in/caroline-hobden-62888519/" TargetMode="External"/><Relationship Id="rId32" Type="http://schemas.openxmlformats.org/officeDocument/2006/relationships/image" Target="../media/image17.png"/><Relationship Id="rId13" Type="http://schemas.openxmlformats.org/officeDocument/2006/relationships/hyperlink" Target="https://www.linkedin.com/in/abigailtomkins/" TargetMode="External"/><Relationship Id="rId35" Type="http://schemas.openxmlformats.org/officeDocument/2006/relationships/image" Target="../media/image18.png"/><Relationship Id="rId12" Type="http://schemas.openxmlformats.org/officeDocument/2006/relationships/hyperlink" Target="https://www.linkedin.com/in/paulsimonburrows/" TargetMode="External"/><Relationship Id="rId34" Type="http://schemas.openxmlformats.org/officeDocument/2006/relationships/image" Target="../media/image39.png"/><Relationship Id="rId15" Type="http://schemas.openxmlformats.org/officeDocument/2006/relationships/hyperlink" Target="https://www.cices.org" TargetMode="External"/><Relationship Id="rId37" Type="http://schemas.openxmlformats.org/officeDocument/2006/relationships/hyperlink" Target="https://mlr.baden-wuerttemberg.de/de/startseite/" TargetMode="External"/><Relationship Id="rId14" Type="http://schemas.openxmlformats.org/officeDocument/2006/relationships/hyperlink" Target="https://www.linkedin.com/in/katie-holt-0b28b5b9/" TargetMode="External"/><Relationship Id="rId36" Type="http://schemas.openxmlformats.org/officeDocument/2006/relationships/hyperlink" Target="https://www.linkedin.com/in/isabel-br%C3%BCstle-b78a11b5/" TargetMode="External"/><Relationship Id="rId17" Type="http://schemas.openxmlformats.org/officeDocument/2006/relationships/hyperlink" Target="https://www.linkedin.com/in/lauren-holland-bsc-hons-7a3b8781/" TargetMode="External"/><Relationship Id="rId16" Type="http://schemas.openxmlformats.org/officeDocument/2006/relationships/hyperlink" Target="https://www.linkedin.com/in/philiphaydenmarsh/" TargetMode="External"/><Relationship Id="rId19" Type="http://schemas.openxmlformats.org/officeDocument/2006/relationships/hyperlink" Target="https://www.linkedin.com/in/fai%C3%A7al-el-adlouni-5a4a1636/" TargetMode="External"/><Relationship Id="rId18" Type="http://schemas.openxmlformats.org/officeDocument/2006/relationships/hyperlink" Target="https://www.linkedin.com/in/mat-kellett/"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26.png"/><Relationship Id="rId9" Type="http://schemas.openxmlformats.org/officeDocument/2006/relationships/hyperlink" Target="http://www.classofyourown.com" TargetMode="External"/><Relationship Id="rId5" Type="http://schemas.openxmlformats.org/officeDocument/2006/relationships/image" Target="../media/image20.jpg"/><Relationship Id="rId6" Type="http://schemas.openxmlformats.org/officeDocument/2006/relationships/image" Target="../media/image22.png"/><Relationship Id="rId7" Type="http://schemas.openxmlformats.org/officeDocument/2006/relationships/image" Target="../media/image21.png"/><Relationship Id="rId8" Type="http://schemas.openxmlformats.org/officeDocument/2006/relationships/hyperlink" Target="https://www.linkedin.com/in/alisonwatsoncoyo/"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23.jpg"/><Relationship Id="rId5" Type="http://schemas.openxmlformats.org/officeDocument/2006/relationships/hyperlink" Target="https://www.elaineball.co.uk/shop/" TargetMode="External"/><Relationship Id="rId6" Type="http://schemas.openxmlformats.org/officeDocument/2006/relationships/hyperlink" Target="https://docs.google.com/document/d/1p0qEo2wOyftKVOk0zyZP3GklafkuugF-HplIR8NaHKM/edit?usp=sharing" TargetMode="External"/><Relationship Id="rId7" Type="http://schemas.openxmlformats.org/officeDocument/2006/relationships/hyperlink" Target="https://www.linkedin.com/in/elaineballgeo/" TargetMode="External"/><Relationship Id="rId8" Type="http://schemas.openxmlformats.org/officeDocument/2006/relationships/hyperlink" Target="mailto:elaine@elaineball.co.uk"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hyperlink" Target="https://www.linkedin.com/in/elaineballgeo/" TargetMode="External"/><Relationship Id="rId5" Type="http://schemas.openxmlformats.org/officeDocument/2006/relationships/hyperlink" Target="mailto:elaine@elaineball.co.uk" TargetMode="External"/><Relationship Id="rId6" Type="http://schemas.openxmlformats.org/officeDocument/2006/relationships/image" Target="../media/image3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s://www.elaineball.co.uk/downloads/" TargetMode="External"/><Relationship Id="rId4" Type="http://schemas.openxmlformats.org/officeDocument/2006/relationships/image" Target="../media/image2.png"/><Relationship Id="rId5" Type="http://schemas.openxmlformats.org/officeDocument/2006/relationships/image" Target="../media/image28.jpg"/><Relationship Id="rId6" Type="http://schemas.openxmlformats.org/officeDocument/2006/relationships/hyperlink" Target="https://www.linkedin.com/in/elaineballgeo/" TargetMode="External"/><Relationship Id="rId7" Type="http://schemas.openxmlformats.org/officeDocument/2006/relationships/hyperlink" Target="mailto:elaine@elaineball.co.uk"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getkidsintosurvey.com/comic/" TargetMode="External"/><Relationship Id="rId4" Type="http://schemas.openxmlformats.org/officeDocument/2006/relationships/hyperlink" Target="https://www.pobonline.com/articles/101698-exploring-get-kids-into-survey" TargetMode="External"/><Relationship Id="rId5" Type="http://schemas.openxmlformats.org/officeDocument/2006/relationships/hyperlink" Target="https://www.cices.org/form/civil-engineering-surveyor-subscription-uk/" TargetMode="External"/><Relationship Id="rId6" Type="http://schemas.openxmlformats.org/officeDocument/2006/relationships/image" Target="../media/image2.png"/><Relationship Id="rId7" Type="http://schemas.openxmlformats.org/officeDocument/2006/relationships/image" Target="../media/image4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38.png"/><Relationship Id="rId5" Type="http://schemas.openxmlformats.org/officeDocument/2006/relationships/hyperlink" Target="https://seeable.co.uk" TargetMode="External"/><Relationship Id="rId6" Type="http://schemas.openxmlformats.org/officeDocument/2006/relationships/image" Target="../media/image24.jpg"/><Relationship Id="rId7" Type="http://schemas.openxmlformats.org/officeDocument/2006/relationships/hyperlink" Target="https://www.linkedin.com/in/elaineballgeo/" TargetMode="External"/><Relationship Id="rId8" Type="http://schemas.openxmlformats.org/officeDocument/2006/relationships/hyperlink" Target="mailto:elaine@elaineball.co.uk"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hyperlink" Target="https://www.linkedin.com/in/elaineballgeo/" TargetMode="External"/><Relationship Id="rId5" Type="http://schemas.openxmlformats.org/officeDocument/2006/relationships/hyperlink" Target="mailto:elaine@elaineball.co.uk" TargetMode="External"/><Relationship Id="rId6"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26.png"/><Relationship Id="rId5" Type="http://schemas.openxmlformats.org/officeDocument/2006/relationships/image" Target="../media/image42.png"/><Relationship Id="rId6" Type="http://schemas.openxmlformats.org/officeDocument/2006/relationships/image" Target="../media/image29.jpg"/><Relationship Id="rId7" Type="http://schemas.openxmlformats.org/officeDocument/2006/relationships/image" Target="../media/image13.png"/><Relationship Id="rId8" Type="http://schemas.openxmlformats.org/officeDocument/2006/relationships/image" Target="../media/image3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hyperlink" Target="https://www.topconpositioning.com/gb/insights/topcon-team-heads-survey-fest-2019" TargetMode="External"/><Relationship Id="rId5" Type="http://schemas.openxmlformats.org/officeDocument/2006/relationships/image" Target="../media/image34.jpg"/><Relationship Id="rId6" Type="http://schemas.openxmlformats.org/officeDocument/2006/relationships/image" Target="../media/image37.jpg"/><Relationship Id="rId7" Type="http://schemas.openxmlformats.org/officeDocument/2006/relationships/image" Target="../media/image3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s://www.linkedin.com/in/caroline-hobden-62888519/" TargetMode="External"/><Relationship Id="rId4" Type="http://schemas.openxmlformats.org/officeDocument/2006/relationships/hyperlink" Target="https://www.linkedin.com/in/daniel-katzer-802a4b23/" TargetMode="External"/><Relationship Id="rId5" Type="http://schemas.openxmlformats.org/officeDocument/2006/relationships/hyperlink" Target="https://www.linkedin.com/in/tedknaak/" TargetMode="External"/><Relationship Id="rId6" Type="http://schemas.openxmlformats.org/officeDocument/2006/relationships/image" Target="../media/image2.png"/><Relationship Id="rId7" Type="http://schemas.openxmlformats.org/officeDocument/2006/relationships/hyperlink" Target="https://www.linkedin.com/in/elaineballgeo/" TargetMode="External"/><Relationship Id="rId8" Type="http://schemas.openxmlformats.org/officeDocument/2006/relationships/hyperlink" Target="mailto:elaine@elaineball.co.uk"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36.png"/><Relationship Id="rId5" Type="http://schemas.openxmlformats.org/officeDocument/2006/relationships/hyperlink" Target="https://www.linkedin.com/in/elaineballgeo/" TargetMode="External"/><Relationship Id="rId6" Type="http://schemas.openxmlformats.org/officeDocument/2006/relationships/hyperlink" Target="mailto:elaine@elaineball.co.uk"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43.png"/><Relationship Id="rId5" Type="http://schemas.openxmlformats.org/officeDocument/2006/relationships/hyperlink" Target="https://www.linkedin.com/in/elaineballgeo/" TargetMode="External"/><Relationship Id="rId6" Type="http://schemas.openxmlformats.org/officeDocument/2006/relationships/hyperlink" Target="mailto:elaine@elaineball.co.uk"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s://www.pobonline.com/articles/101698-exploring-get-kids-into-survey" TargetMode="External"/><Relationship Id="rId4" Type="http://schemas.openxmlformats.org/officeDocument/2006/relationships/hyperlink" Target="https://amerisurv.com/2019/05/06/get-kids-into-survey-comes-to-tuc-2019/" TargetMode="External"/><Relationship Id="rId9" Type="http://schemas.openxmlformats.org/officeDocument/2006/relationships/hyperlink" Target="http://ces.pagelizard.co.uk/webviewer/#april2019/institution_news" TargetMode="External"/><Relationship Id="rId5" Type="http://schemas.openxmlformats.org/officeDocument/2006/relationships/hyperlink" Target="https://www.linkedin.com/pulse/what-getkidsintosurvey-elaine-ball/" TargetMode="External"/><Relationship Id="rId6" Type="http://schemas.openxmlformats.org/officeDocument/2006/relationships/hyperlink" Target="https://www.tsa-uk.org.uk/getkidsintosurvey-releases-latest-poster-in-campaign-to-get-children-excited-about-careers-in-surveying/" TargetMode="External"/><Relationship Id="rId7" Type="http://schemas.openxmlformats.org/officeDocument/2006/relationships/hyperlink" Target="https://beasurveyor.com/get-kids-into-survey" TargetMode="External"/><Relationship Id="rId8" Type="http://schemas.openxmlformats.org/officeDocument/2006/relationships/hyperlink" Target="http://www.murphysurveys.co.uk/get-kids-into-survey-poster/" TargetMode="External"/><Relationship Id="rId11" Type="http://schemas.openxmlformats.org/officeDocument/2006/relationships/image" Target="../media/image2.png"/><Relationship Id="rId10" Type="http://schemas.openxmlformats.org/officeDocument/2006/relationships/hyperlink" Target="http://ces.pagelizard.co.uk/webviewer/#cesmay2019/how_to_design_engineer_and_construct_kids_into_survey" TargetMode="External"/><Relationship Id="rId13" Type="http://schemas.openxmlformats.org/officeDocument/2006/relationships/hyperlink" Target="mailto:elaine@elaineball.co.uk" TargetMode="External"/><Relationship Id="rId12" Type="http://schemas.openxmlformats.org/officeDocument/2006/relationships/hyperlink" Target="https://www.linkedin.com/in/elaineballgeo/"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s://docs.google.com/document/d/1p0qEo2wOyftKVOk0zyZP3GklafkuugF-HplIR8NaHKM/edit?usp=sharing" TargetMode="External"/><Relationship Id="rId4" Type="http://schemas.openxmlformats.org/officeDocument/2006/relationships/hyperlink" Target="https://www.linkedin.com/in/elaineballgeo/" TargetMode="External"/><Relationship Id="rId5" Type="http://schemas.openxmlformats.org/officeDocument/2006/relationships/hyperlink" Target="mailto:elaine@elaineball.co.uk" TargetMode="External"/><Relationship Id="rId6" Type="http://schemas.openxmlformats.org/officeDocument/2006/relationships/image" Target="../media/image40.jpg"/><Relationship Id="rId7"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image" Target="../media/image2.png"/><Relationship Id="rId5" Type="http://schemas.openxmlformats.org/officeDocument/2006/relationships/hyperlink" Target="https://www.linkedin.com/in/elaineballgeo/" TargetMode="External"/><Relationship Id="rId6" Type="http://schemas.openxmlformats.org/officeDocument/2006/relationships/hyperlink" Target="mailto:elaine@elaineball.co.uk"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www.linkedin.com/in/elaineballgeo/" TargetMode="External"/><Relationship Id="rId4" Type="http://schemas.openxmlformats.org/officeDocument/2006/relationships/image" Target="../media/image2.png"/><Relationship Id="rId5" Type="http://schemas.openxmlformats.org/officeDocument/2006/relationships/hyperlink" Target="https://www.linkedin.com/in/ellyball/" TargetMode="External"/><Relationship Id="rId6" Type="http://schemas.openxmlformats.org/officeDocument/2006/relationships/hyperlink" Target="https://www.linkedin.com/in/minimapmakers/" TargetMode="External"/><Relationship Id="rId7" Type="http://schemas.openxmlformats.org/officeDocument/2006/relationships/image" Target="../media/image6.jpg"/><Relationship Id="rId8"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www.elaineball.co.uk/shop/" TargetMode="External"/><Relationship Id="rId4" Type="http://schemas.openxmlformats.org/officeDocument/2006/relationships/hyperlink" Target="https://www.elaineball.co.uk/downloads/" TargetMode="External"/><Relationship Id="rId11" Type="http://schemas.openxmlformats.org/officeDocument/2006/relationships/hyperlink" Target="mailto:elaine@elaineball.co.uk" TargetMode="External"/><Relationship Id="rId10" Type="http://schemas.openxmlformats.org/officeDocument/2006/relationships/hyperlink" Target="https://www.linkedin.com/in/elaineballgeo/" TargetMode="External"/><Relationship Id="rId9" Type="http://schemas.openxmlformats.org/officeDocument/2006/relationships/image" Target="../media/image3.jpg"/><Relationship Id="rId5" Type="http://schemas.openxmlformats.org/officeDocument/2006/relationships/image" Target="../media/image2.png"/><Relationship Id="rId6" Type="http://schemas.openxmlformats.org/officeDocument/2006/relationships/hyperlink" Target="https://www.facebook.com/getkidsintosurvey/" TargetMode="External"/><Relationship Id="rId7" Type="http://schemas.openxmlformats.org/officeDocument/2006/relationships/hyperlink" Target="https://www.instagram.com/get_kids_into_survey/" TargetMode="External"/><Relationship Id="rId8" Type="http://schemas.openxmlformats.org/officeDocument/2006/relationships/hyperlink" Target="https://www.linkedin.com/company/18707492/admin/"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jpg"/><Relationship Id="rId4" Type="http://schemas.openxmlformats.org/officeDocument/2006/relationships/hyperlink" Target="http://ces.pagelizard.co.uk/webviewer/#cesmay2019/how_to_design_engineer_and_construct_kids_into_survey" TargetMode="External"/><Relationship Id="rId5" Type="http://schemas.openxmlformats.org/officeDocument/2006/relationships/image" Target="../media/image2.png"/><Relationship Id="rId6" Type="http://schemas.openxmlformats.org/officeDocument/2006/relationships/hyperlink" Target="https://www.linkedin.com/in/elaineballgeo/" TargetMode="External"/><Relationship Id="rId7" Type="http://schemas.openxmlformats.org/officeDocument/2006/relationships/hyperlink" Target="mailto:elaine@elaineball.co.uk"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docs.google.com/document/d/1p0qEo2wOyftKVOk0zyZP3GklafkuugF-HplIR8NaHKM/edit?usp=sharing" TargetMode="External"/><Relationship Id="rId4" Type="http://schemas.openxmlformats.org/officeDocument/2006/relationships/hyperlink" Target="https://docs.google.com/document/d/1p0qEo2wOyftKVOk0zyZP3GklafkuugF-HplIR8NaHKM/edit?usp=sharing" TargetMode="External"/><Relationship Id="rId5" Type="http://schemas.openxmlformats.org/officeDocument/2006/relationships/hyperlink" Target="https://www.linkedin.com/in/elaineballgeo/" TargetMode="External"/><Relationship Id="rId6" Type="http://schemas.openxmlformats.org/officeDocument/2006/relationships/hyperlink" Target="https://www.linkedin.com/in/elaineballgeo/" TargetMode="External"/><Relationship Id="rId7" Type="http://schemas.openxmlformats.org/officeDocument/2006/relationships/image" Target="../media/image2.png"/><Relationship Id="rId8" Type="http://schemas.openxmlformats.org/officeDocument/2006/relationships/image" Target="../media/image3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s://digitalmarketinginstitute.com/en-gb/blog/what-is-emotional-branding-and-how-is-it-effective" TargetMode="External"/><Relationship Id="rId4" Type="http://schemas.openxmlformats.org/officeDocument/2006/relationships/hyperlink" Target="https://digitalmarketinginstitute.com/en-gb/blog/what-is-emotional-branding-and-how-is-it-effective" TargetMode="External"/><Relationship Id="rId9" Type="http://schemas.openxmlformats.org/officeDocument/2006/relationships/hyperlink" Target="mailto:elaine@elaineball.co.uk" TargetMode="External"/><Relationship Id="rId5" Type="http://schemas.openxmlformats.org/officeDocument/2006/relationships/hyperlink" Target="https://digitalmarketinginstitute.com/en-gb/blog/what-is-emotional-branding-and-how-is-it-effective" TargetMode="External"/><Relationship Id="rId6" Type="http://schemas.openxmlformats.org/officeDocument/2006/relationships/hyperlink" Target="https://graphicmama.com/blog/cartoon-characters-in-marketing/" TargetMode="External"/><Relationship Id="rId7" Type="http://schemas.openxmlformats.org/officeDocument/2006/relationships/image" Target="../media/image2.png"/><Relationship Id="rId8" Type="http://schemas.openxmlformats.org/officeDocument/2006/relationships/hyperlink" Target="https://www.linkedin.com/in/elaineballgeo/"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1.jpg"/><Relationship Id="rId5" Type="http://schemas.openxmlformats.org/officeDocument/2006/relationships/image" Target="../media/image27.png"/><Relationship Id="rId6" Type="http://schemas.openxmlformats.org/officeDocument/2006/relationships/image" Target="../media/image25.png"/><Relationship Id="rId7" Type="http://schemas.openxmlformats.org/officeDocument/2006/relationships/hyperlink" Target="https://www.linkedin.com/in/elaineballgeo/" TargetMode="External"/><Relationship Id="rId8" Type="http://schemas.openxmlformats.org/officeDocument/2006/relationships/hyperlink" Target="mailto:elaine@elaineball.co.uk"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pic>
        <p:nvPicPr>
          <p:cNvPr id="88" name="Google Shape;88;p13"/>
          <p:cNvPicPr preferRelativeResize="0"/>
          <p:nvPr/>
        </p:nvPicPr>
        <p:blipFill rotWithShape="1">
          <a:blip r:embed="rId3">
            <a:alphaModFix/>
          </a:blip>
          <a:srcRect b="0" l="0" r="0" t="0"/>
          <a:stretch/>
        </p:blipFill>
        <p:spPr>
          <a:xfrm flipH="1">
            <a:off x="6920164" y="551838"/>
            <a:ext cx="5881429" cy="8317495"/>
          </a:xfrm>
          <a:prstGeom prst="rect">
            <a:avLst/>
          </a:prstGeom>
          <a:noFill/>
          <a:ln>
            <a:noFill/>
          </a:ln>
        </p:spPr>
      </p:pic>
      <p:sp>
        <p:nvSpPr>
          <p:cNvPr id="89" name="Google Shape;89;p13"/>
          <p:cNvSpPr txBox="1"/>
          <p:nvPr/>
        </p:nvSpPr>
        <p:spPr>
          <a:xfrm>
            <a:off x="2643575" y="4876100"/>
            <a:ext cx="6057000" cy="1981800"/>
          </a:xfrm>
          <a:prstGeom prst="rect">
            <a:avLst/>
          </a:prstGeom>
          <a:noFill/>
          <a:ln>
            <a:noFill/>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Clr>
                <a:schemeClr val="dk1"/>
              </a:buClr>
              <a:buSzPts val="5550"/>
              <a:buFont typeface="Arial"/>
              <a:buNone/>
            </a:pPr>
            <a:r>
              <a:rPr b="1" lang="en-US" sz="3000">
                <a:solidFill>
                  <a:schemeClr val="dk1"/>
                </a:solidFill>
                <a:latin typeface="Montserrat"/>
                <a:ea typeface="Montserrat"/>
                <a:cs typeface="Montserrat"/>
                <a:sym typeface="Montserrat"/>
              </a:rPr>
              <a:t>What’s going on! 2019/ 2020</a:t>
            </a:r>
            <a:endParaRPr b="1" sz="3000">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5550"/>
              <a:buFont typeface="Arial"/>
              <a:buNone/>
            </a:pPr>
            <a:r>
              <a:rPr b="1" lang="en-US" sz="3000">
                <a:solidFill>
                  <a:schemeClr val="dk1"/>
                </a:solidFill>
                <a:latin typeface="Montserrat"/>
                <a:ea typeface="Montserrat"/>
                <a:cs typeface="Montserrat"/>
                <a:sym typeface="Montserrat"/>
              </a:rPr>
              <a:t>What are we all about?</a:t>
            </a:r>
            <a:endParaRPr b="1" sz="3000">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5550"/>
              <a:buFont typeface="Arial"/>
              <a:buNone/>
            </a:pPr>
            <a:r>
              <a:rPr b="1" lang="en-US" sz="3000" u="sng">
                <a:solidFill>
                  <a:schemeClr val="hlink"/>
                </a:solidFill>
                <a:latin typeface="Montserrat"/>
                <a:ea typeface="Montserrat"/>
                <a:cs typeface="Montserrat"/>
                <a:sym typeface="Montserrat"/>
                <a:hlinkClick r:id="rId4"/>
              </a:rPr>
              <a:t>www.getkidsintosurvey.com</a:t>
            </a:r>
            <a:endParaRPr b="1" sz="3000">
              <a:solidFill>
                <a:schemeClr val="dk1"/>
              </a:solidFill>
              <a:latin typeface="Montserrat"/>
              <a:ea typeface="Montserrat"/>
              <a:cs typeface="Montserrat"/>
              <a:sym typeface="Montserrat"/>
            </a:endParaRPr>
          </a:p>
        </p:txBody>
      </p:sp>
      <p:pic>
        <p:nvPicPr>
          <p:cNvPr id="90" name="Google Shape;90;p13"/>
          <p:cNvPicPr preferRelativeResize="0"/>
          <p:nvPr/>
        </p:nvPicPr>
        <p:blipFill rotWithShape="1">
          <a:blip r:embed="rId5">
            <a:alphaModFix/>
          </a:blip>
          <a:srcRect b="0" l="0" r="0" t="0"/>
          <a:stretch/>
        </p:blipFill>
        <p:spPr>
          <a:xfrm>
            <a:off x="3146104" y="35076"/>
            <a:ext cx="5052048" cy="505204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22"/>
          <p:cNvSpPr txBox="1"/>
          <p:nvPr>
            <p:ph type="title"/>
          </p:nvPr>
        </p:nvSpPr>
        <p:spPr>
          <a:xfrm>
            <a:off x="892584" y="206451"/>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Arial"/>
              <a:buNone/>
            </a:pPr>
            <a:r>
              <a:rPr b="1" lang="en-US" sz="3600">
                <a:latin typeface="Montserrat"/>
                <a:ea typeface="Montserrat"/>
                <a:cs typeface="Montserrat"/>
                <a:sym typeface="Montserrat"/>
              </a:rPr>
              <a:t>Our </a:t>
            </a:r>
            <a:r>
              <a:rPr b="1" lang="en-US" sz="3600">
                <a:latin typeface="Montserrat"/>
                <a:ea typeface="Montserrat"/>
                <a:cs typeface="Montserrat"/>
                <a:sym typeface="Montserrat"/>
              </a:rPr>
              <a:t>Distributors</a:t>
            </a:r>
            <a:r>
              <a:rPr b="1" lang="en-US" sz="3600">
                <a:latin typeface="Montserrat"/>
                <a:ea typeface="Montserrat"/>
                <a:cs typeface="Montserrat"/>
                <a:sym typeface="Montserrat"/>
              </a:rPr>
              <a:t> as of Aug 2019</a:t>
            </a:r>
            <a:endParaRPr b="1" sz="3600">
              <a:latin typeface="Montserrat"/>
              <a:ea typeface="Montserrat"/>
              <a:cs typeface="Montserrat"/>
              <a:sym typeface="Montserrat"/>
            </a:endParaRPr>
          </a:p>
        </p:txBody>
      </p:sp>
      <p:pic>
        <p:nvPicPr>
          <p:cNvPr descr="../Dropbox/Screenshots/Screenshot%202018-11-16%2009.55.50.png" id="184" name="Google Shape;184;p22"/>
          <p:cNvPicPr preferRelativeResize="0"/>
          <p:nvPr/>
        </p:nvPicPr>
        <p:blipFill rotWithShape="1">
          <a:blip r:embed="rId3">
            <a:alphaModFix/>
          </a:blip>
          <a:srcRect b="17622" l="21794" r="21439" t="16943"/>
          <a:stretch/>
        </p:blipFill>
        <p:spPr>
          <a:xfrm>
            <a:off x="9405990" y="104931"/>
            <a:ext cx="2241367" cy="2120761"/>
          </a:xfrm>
          <a:prstGeom prst="rect">
            <a:avLst/>
          </a:prstGeom>
          <a:noFill/>
          <a:ln>
            <a:noFill/>
          </a:ln>
        </p:spPr>
      </p:pic>
      <p:pic>
        <p:nvPicPr>
          <p:cNvPr id="185" name="Google Shape;185;p22"/>
          <p:cNvPicPr preferRelativeResize="0"/>
          <p:nvPr/>
        </p:nvPicPr>
        <p:blipFill rotWithShape="1">
          <a:blip r:embed="rId4">
            <a:alphaModFix/>
          </a:blip>
          <a:srcRect b="0" l="0" r="0" t="0"/>
          <a:stretch/>
        </p:blipFill>
        <p:spPr>
          <a:xfrm>
            <a:off x="7378450" y="2691241"/>
            <a:ext cx="2757426" cy="1647582"/>
          </a:xfrm>
          <a:prstGeom prst="rect">
            <a:avLst/>
          </a:prstGeom>
          <a:noFill/>
          <a:ln>
            <a:noFill/>
          </a:ln>
        </p:spPr>
      </p:pic>
      <p:sp>
        <p:nvSpPr>
          <p:cNvPr id="186" name="Google Shape;186;p22"/>
          <p:cNvSpPr txBox="1"/>
          <p:nvPr/>
        </p:nvSpPr>
        <p:spPr>
          <a:xfrm>
            <a:off x="382375" y="4688400"/>
            <a:ext cx="3363600" cy="20313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lang="en-US" sz="1800">
                <a:solidFill>
                  <a:schemeClr val="dk1"/>
                </a:solidFill>
                <a:latin typeface="Montserrat"/>
                <a:ea typeface="Montserrat"/>
                <a:cs typeface="Montserrat"/>
                <a:sym typeface="Montserrat"/>
              </a:rPr>
              <a:t>Katie Holt &amp; Anne- Marie</a:t>
            </a:r>
            <a:endParaRPr sz="1800">
              <a:latin typeface="Montserrat"/>
              <a:ea typeface="Montserrat"/>
              <a:cs typeface="Montserrat"/>
              <a:sym typeface="Montserrat"/>
            </a:endParaRPr>
          </a:p>
          <a:p>
            <a:pPr indent="-285750" lvl="0" marL="285750" marR="0" rtl="0" algn="l">
              <a:lnSpc>
                <a:spcPct val="115000"/>
              </a:lnSpc>
              <a:spcBef>
                <a:spcPts val="0"/>
              </a:spcBef>
              <a:spcAft>
                <a:spcPts val="0"/>
              </a:spcAft>
              <a:buClr>
                <a:schemeClr val="dk1"/>
              </a:buClr>
              <a:buSzPts val="1800"/>
              <a:buFont typeface="Montserrat"/>
              <a:buChar char="●"/>
            </a:pPr>
            <a:r>
              <a:rPr lang="en-US" sz="1800" u="sng">
                <a:solidFill>
                  <a:schemeClr val="hlink"/>
                </a:solidFill>
                <a:latin typeface="Montserrat"/>
                <a:ea typeface="Montserrat"/>
                <a:cs typeface="Montserrat"/>
                <a:sym typeface="Montserrat"/>
                <a:hlinkClick r:id="rId5"/>
              </a:rPr>
              <a:t>Chartered Institute of Civil Engineering Surveyors</a:t>
            </a:r>
            <a:endParaRPr sz="1800">
              <a:solidFill>
                <a:schemeClr val="dk1"/>
              </a:solidFill>
              <a:latin typeface="Montserrat"/>
              <a:ea typeface="Montserrat"/>
              <a:cs typeface="Montserrat"/>
              <a:sym typeface="Montserrat"/>
            </a:endParaRPr>
          </a:p>
        </p:txBody>
      </p:sp>
      <p:sp>
        <p:nvSpPr>
          <p:cNvPr id="187" name="Google Shape;187;p22"/>
          <p:cNvSpPr txBox="1"/>
          <p:nvPr/>
        </p:nvSpPr>
        <p:spPr>
          <a:xfrm>
            <a:off x="3544844" y="4688402"/>
            <a:ext cx="3576000" cy="2031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Montserrat"/>
                <a:ea typeface="Montserrat"/>
                <a:cs typeface="Montserrat"/>
                <a:sym typeface="Montserrat"/>
              </a:rPr>
              <a:t>Michelle Brooks </a:t>
            </a:r>
            <a:endParaRPr sz="1800">
              <a:solidFill>
                <a:schemeClr val="dk1"/>
              </a:solidFill>
              <a:latin typeface="Montserrat"/>
              <a:ea typeface="Montserrat"/>
              <a:cs typeface="Montserrat"/>
              <a:sym typeface="Montserrat"/>
            </a:endParaRPr>
          </a:p>
          <a:p>
            <a:pPr indent="-285750" lvl="0" marL="285750" marR="0" rtl="0" algn="l">
              <a:spcBef>
                <a:spcPts val="0"/>
              </a:spcBef>
              <a:spcAft>
                <a:spcPts val="0"/>
              </a:spcAft>
              <a:buClr>
                <a:schemeClr val="dk1"/>
              </a:buClr>
              <a:buSzPts val="1800"/>
              <a:buFont typeface="Montserrat"/>
              <a:buChar char="●"/>
            </a:pPr>
            <a:r>
              <a:rPr lang="en-US" sz="1800">
                <a:solidFill>
                  <a:schemeClr val="dk1"/>
                </a:solidFill>
                <a:latin typeface="Montserrat"/>
                <a:ea typeface="Montserrat"/>
                <a:cs typeface="Montserrat"/>
                <a:sym typeface="Montserrat"/>
              </a:rPr>
              <a:t>CDM Branding</a:t>
            </a:r>
            <a:endParaRPr sz="1800">
              <a:latin typeface="Montserrat"/>
              <a:ea typeface="Montserrat"/>
              <a:cs typeface="Montserrat"/>
              <a:sym typeface="Montserrat"/>
            </a:endParaRPr>
          </a:p>
          <a:p>
            <a:pPr indent="-285750" lvl="0" marL="285750" marR="0" rtl="0" algn="l">
              <a:spcBef>
                <a:spcPts val="0"/>
              </a:spcBef>
              <a:spcAft>
                <a:spcPts val="0"/>
              </a:spcAft>
              <a:buClr>
                <a:schemeClr val="dk1"/>
              </a:buClr>
              <a:buSzPts val="1800"/>
              <a:buFont typeface="Montserrat"/>
              <a:buChar char="●"/>
            </a:pPr>
            <a:r>
              <a:rPr lang="en-US" sz="1800" u="sng">
                <a:solidFill>
                  <a:schemeClr val="hlink"/>
                </a:solidFill>
                <a:latin typeface="Montserrat"/>
                <a:ea typeface="Montserrat"/>
                <a:cs typeface="Montserrat"/>
                <a:sym typeface="Montserrat"/>
                <a:hlinkClick r:id="rId6"/>
              </a:rPr>
              <a:t>Surveying: A Life</a:t>
            </a:r>
            <a:br>
              <a:rPr lang="en-US" sz="1800" u="sng">
                <a:solidFill>
                  <a:schemeClr val="hlink"/>
                </a:solidFill>
                <a:latin typeface="Montserrat"/>
                <a:ea typeface="Montserrat"/>
                <a:cs typeface="Montserrat"/>
                <a:sym typeface="Montserrat"/>
                <a:hlinkClick r:id="rId7"/>
              </a:rPr>
            </a:br>
            <a:r>
              <a:rPr lang="en-US" sz="1800" u="sng">
                <a:solidFill>
                  <a:schemeClr val="hlink"/>
                </a:solidFill>
                <a:latin typeface="Montserrat"/>
                <a:ea typeface="Montserrat"/>
                <a:cs typeface="Montserrat"/>
                <a:sym typeface="Montserrat"/>
                <a:hlinkClick r:id="rId8"/>
              </a:rPr>
              <a:t>without Limits brand</a:t>
            </a:r>
            <a:endParaRPr sz="1800">
              <a:solidFill>
                <a:schemeClr val="dk1"/>
              </a:solidFill>
              <a:latin typeface="Montserrat"/>
              <a:ea typeface="Montserrat"/>
              <a:cs typeface="Montserrat"/>
              <a:sym typeface="Montserrat"/>
            </a:endParaRPr>
          </a:p>
          <a:p>
            <a:pPr indent="-285750" lvl="0" marL="285750" marR="0" rtl="0" algn="l">
              <a:spcBef>
                <a:spcPts val="0"/>
              </a:spcBef>
              <a:spcAft>
                <a:spcPts val="0"/>
              </a:spcAft>
              <a:buClr>
                <a:schemeClr val="dk1"/>
              </a:buClr>
              <a:buSzPts val="1800"/>
              <a:buFont typeface="Montserrat"/>
              <a:buChar char="●"/>
            </a:pPr>
            <a:r>
              <a:rPr lang="en-US" sz="1800">
                <a:solidFill>
                  <a:schemeClr val="dk1"/>
                </a:solidFill>
                <a:latin typeface="Montserrat"/>
                <a:ea typeface="Montserrat"/>
                <a:cs typeface="Montserrat"/>
                <a:sym typeface="Montserrat"/>
              </a:rPr>
              <a:t>Surveying Task Force Inc., NSW Surveying Taskforce, Destination Spatial Qld</a:t>
            </a:r>
            <a:endParaRPr sz="1800">
              <a:solidFill>
                <a:schemeClr val="dk1"/>
              </a:solidFill>
              <a:latin typeface="Montserrat"/>
              <a:ea typeface="Montserrat"/>
              <a:cs typeface="Montserrat"/>
              <a:sym typeface="Montserrat"/>
            </a:endParaRPr>
          </a:p>
        </p:txBody>
      </p:sp>
      <p:pic>
        <p:nvPicPr>
          <p:cNvPr id="188" name="Google Shape;188;p22"/>
          <p:cNvPicPr preferRelativeResize="0"/>
          <p:nvPr/>
        </p:nvPicPr>
        <p:blipFill rotWithShape="1">
          <a:blip r:embed="rId9">
            <a:alphaModFix/>
          </a:blip>
          <a:srcRect b="0" l="0" r="0" t="0"/>
          <a:stretch/>
        </p:blipFill>
        <p:spPr>
          <a:xfrm>
            <a:off x="7378450" y="1757750"/>
            <a:ext cx="1193874" cy="707773"/>
          </a:xfrm>
          <a:prstGeom prst="rect">
            <a:avLst/>
          </a:prstGeom>
          <a:noFill/>
          <a:ln>
            <a:noFill/>
          </a:ln>
        </p:spPr>
      </p:pic>
      <p:pic>
        <p:nvPicPr>
          <p:cNvPr id="189" name="Google Shape;189;p22"/>
          <p:cNvPicPr preferRelativeResize="0"/>
          <p:nvPr/>
        </p:nvPicPr>
        <p:blipFill rotWithShape="1">
          <a:blip r:embed="rId10">
            <a:alphaModFix/>
          </a:blip>
          <a:srcRect b="0" l="0" r="0" t="0"/>
          <a:stretch/>
        </p:blipFill>
        <p:spPr>
          <a:xfrm>
            <a:off x="3822178" y="1677796"/>
            <a:ext cx="1193877" cy="795950"/>
          </a:xfrm>
          <a:prstGeom prst="rect">
            <a:avLst/>
          </a:prstGeom>
          <a:noFill/>
          <a:ln>
            <a:noFill/>
          </a:ln>
        </p:spPr>
      </p:pic>
      <p:pic>
        <p:nvPicPr>
          <p:cNvPr id="190" name="Google Shape;190;p22"/>
          <p:cNvPicPr preferRelativeResize="0"/>
          <p:nvPr/>
        </p:nvPicPr>
        <p:blipFill rotWithShape="1">
          <a:blip r:embed="rId11">
            <a:alphaModFix/>
          </a:blip>
          <a:srcRect b="0" l="0" r="0" t="0"/>
          <a:stretch/>
        </p:blipFill>
        <p:spPr>
          <a:xfrm>
            <a:off x="499351" y="1669574"/>
            <a:ext cx="1439975" cy="795947"/>
          </a:xfrm>
          <a:prstGeom prst="rect">
            <a:avLst/>
          </a:prstGeom>
          <a:noFill/>
          <a:ln>
            <a:noFill/>
          </a:ln>
        </p:spPr>
      </p:pic>
      <p:sp>
        <p:nvSpPr>
          <p:cNvPr id="191" name="Google Shape;191;p22"/>
          <p:cNvSpPr txBox="1"/>
          <p:nvPr/>
        </p:nvSpPr>
        <p:spPr>
          <a:xfrm>
            <a:off x="7044650" y="4522075"/>
            <a:ext cx="4536000" cy="2104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Montserrat"/>
                <a:ea typeface="Montserrat"/>
                <a:cs typeface="Montserrat"/>
                <a:sym typeface="Montserrat"/>
              </a:rPr>
              <a:t>Timothy Burch &amp; Trisha Milburn</a:t>
            </a:r>
            <a:endParaRPr sz="1800">
              <a:latin typeface="Montserrat"/>
              <a:ea typeface="Montserrat"/>
              <a:cs typeface="Montserrat"/>
              <a:sym typeface="Montserrat"/>
            </a:endParaRPr>
          </a:p>
          <a:p>
            <a:pPr indent="-285750" lvl="0" marL="285750" marR="0" rtl="0" algn="l">
              <a:spcBef>
                <a:spcPts val="0"/>
              </a:spcBef>
              <a:spcAft>
                <a:spcPts val="0"/>
              </a:spcAft>
              <a:buClr>
                <a:schemeClr val="dk1"/>
              </a:buClr>
              <a:buSzPts val="1800"/>
              <a:buFont typeface="Montserrat"/>
              <a:buChar char="●"/>
            </a:pPr>
            <a:r>
              <a:rPr lang="en-US" sz="1800" u="sng">
                <a:solidFill>
                  <a:schemeClr val="hlink"/>
                </a:solidFill>
                <a:latin typeface="Montserrat"/>
                <a:ea typeface="Montserrat"/>
                <a:cs typeface="Montserrat"/>
                <a:sym typeface="Montserrat"/>
                <a:hlinkClick r:id="rId12"/>
              </a:rPr>
              <a:t>National Society of Professional Surveyors</a:t>
            </a:r>
            <a:endParaRPr sz="1800">
              <a:solidFill>
                <a:schemeClr val="dk1"/>
              </a:solidFill>
              <a:latin typeface="Montserrat"/>
              <a:ea typeface="Montserrat"/>
              <a:cs typeface="Montserrat"/>
              <a:sym typeface="Montserrat"/>
            </a:endParaRPr>
          </a:p>
          <a:p>
            <a:pPr indent="-285750" lvl="0" marL="285750" marR="0" rtl="0" algn="l">
              <a:spcBef>
                <a:spcPts val="0"/>
              </a:spcBef>
              <a:spcAft>
                <a:spcPts val="0"/>
              </a:spcAft>
              <a:buClr>
                <a:schemeClr val="dk1"/>
              </a:buClr>
              <a:buSzPts val="1800"/>
              <a:buFont typeface="Montserrat"/>
              <a:buChar char="●"/>
            </a:pPr>
            <a:r>
              <a:rPr lang="en-US" sz="1800" u="sng">
                <a:solidFill>
                  <a:schemeClr val="hlink"/>
                </a:solidFill>
                <a:latin typeface="Montserrat"/>
                <a:ea typeface="Montserrat"/>
                <a:cs typeface="Montserrat"/>
                <a:sym typeface="Montserrat"/>
                <a:hlinkClick r:id="rId13"/>
              </a:rPr>
              <a:t>Be a Surveyor website</a:t>
            </a:r>
            <a:endParaRPr sz="1800">
              <a:solidFill>
                <a:schemeClr val="dk1"/>
              </a:solidFill>
              <a:latin typeface="Montserrat"/>
              <a:ea typeface="Montserrat"/>
              <a:cs typeface="Montserrat"/>
              <a:sym typeface="Montserrat"/>
            </a:endParaRPr>
          </a:p>
          <a:p>
            <a:pPr indent="-285750" lvl="0" marL="285750" marR="0" rtl="0" algn="l">
              <a:spcBef>
                <a:spcPts val="0"/>
              </a:spcBef>
              <a:spcAft>
                <a:spcPts val="0"/>
              </a:spcAft>
              <a:buClr>
                <a:schemeClr val="dk1"/>
              </a:buClr>
              <a:buSzPts val="1800"/>
              <a:buFont typeface="Montserrat"/>
              <a:buChar char="●"/>
            </a:pPr>
            <a:r>
              <a:rPr lang="en-US" sz="1800">
                <a:solidFill>
                  <a:schemeClr val="dk1"/>
                </a:solidFill>
                <a:latin typeface="Montserrat"/>
                <a:ea typeface="Montserrat"/>
                <a:cs typeface="Montserrat"/>
                <a:sym typeface="Montserrat"/>
              </a:rPr>
              <a:t>Young Surveyors Association</a:t>
            </a:r>
            <a:endParaRPr sz="1800">
              <a:latin typeface="Montserrat"/>
              <a:ea typeface="Montserrat"/>
              <a:cs typeface="Montserrat"/>
              <a:sym typeface="Montserrat"/>
            </a:endParaRPr>
          </a:p>
          <a:p>
            <a:pPr indent="-285750" lvl="0" marL="285750" marR="0" rtl="0" algn="l">
              <a:spcBef>
                <a:spcPts val="0"/>
              </a:spcBef>
              <a:spcAft>
                <a:spcPts val="0"/>
              </a:spcAft>
              <a:buClr>
                <a:schemeClr val="dk1"/>
              </a:buClr>
              <a:buSzPts val="1800"/>
              <a:buFont typeface="Montserrat"/>
              <a:buChar char="●"/>
            </a:pPr>
            <a:r>
              <a:rPr lang="en-US" sz="1800">
                <a:solidFill>
                  <a:schemeClr val="dk1"/>
                </a:solidFill>
                <a:latin typeface="Montserrat"/>
                <a:ea typeface="Montserrat"/>
                <a:cs typeface="Montserrat"/>
                <a:sym typeface="Montserrat"/>
              </a:rPr>
              <a:t>The HUB of all State Surveyors</a:t>
            </a:r>
            <a:endParaRPr sz="1800">
              <a:solidFill>
                <a:schemeClr val="dk1"/>
              </a:solidFill>
              <a:latin typeface="Montserrat"/>
              <a:ea typeface="Montserrat"/>
              <a:cs typeface="Montserrat"/>
              <a:sym typeface="Montserrat"/>
            </a:endParaRPr>
          </a:p>
        </p:txBody>
      </p:sp>
      <p:pic>
        <p:nvPicPr>
          <p:cNvPr id="192" name="Google Shape;192;p22"/>
          <p:cNvPicPr preferRelativeResize="0"/>
          <p:nvPr/>
        </p:nvPicPr>
        <p:blipFill rotWithShape="1">
          <a:blip r:embed="rId14">
            <a:alphaModFix/>
          </a:blip>
          <a:srcRect b="0" l="0" r="0" t="0"/>
          <a:stretch/>
        </p:blipFill>
        <p:spPr>
          <a:xfrm>
            <a:off x="499347" y="2689027"/>
            <a:ext cx="1439975" cy="1929875"/>
          </a:xfrm>
          <a:prstGeom prst="rect">
            <a:avLst/>
          </a:prstGeom>
          <a:noFill/>
          <a:ln>
            <a:noFill/>
          </a:ln>
        </p:spPr>
      </p:pic>
      <p:pic>
        <p:nvPicPr>
          <p:cNvPr id="193" name="Google Shape;193;p22"/>
          <p:cNvPicPr preferRelativeResize="0"/>
          <p:nvPr/>
        </p:nvPicPr>
        <p:blipFill rotWithShape="1">
          <a:blip r:embed="rId15">
            <a:alphaModFix/>
          </a:blip>
          <a:srcRect b="0" l="0" r="0" t="0"/>
          <a:stretch/>
        </p:blipFill>
        <p:spPr>
          <a:xfrm>
            <a:off x="3516224" y="2619514"/>
            <a:ext cx="2241351" cy="177441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Google Shape;198;p23"/>
          <p:cNvSpPr txBox="1"/>
          <p:nvPr>
            <p:ph type="title"/>
          </p:nvPr>
        </p:nvSpPr>
        <p:spPr>
          <a:xfrm>
            <a:off x="892584" y="206451"/>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Arial"/>
              <a:buNone/>
            </a:pPr>
            <a:r>
              <a:rPr b="1" lang="en-US">
                <a:latin typeface="Arial"/>
                <a:ea typeface="Arial"/>
                <a:cs typeface="Arial"/>
                <a:sym typeface="Arial"/>
              </a:rPr>
              <a:t>Plan for </a:t>
            </a:r>
            <a:r>
              <a:rPr b="1" lang="en-US">
                <a:latin typeface="Arial"/>
                <a:ea typeface="Arial"/>
                <a:cs typeface="Arial"/>
                <a:sym typeface="Arial"/>
              </a:rPr>
              <a:t>Distributors</a:t>
            </a:r>
            <a:endParaRPr b="1">
              <a:latin typeface="Arial"/>
              <a:ea typeface="Arial"/>
              <a:cs typeface="Arial"/>
              <a:sym typeface="Arial"/>
            </a:endParaRPr>
          </a:p>
        </p:txBody>
      </p:sp>
      <p:pic>
        <p:nvPicPr>
          <p:cNvPr descr="../Dropbox/Screenshots/Screenshot%202018-11-16%2009.55.50.png" id="199" name="Google Shape;199;p23"/>
          <p:cNvPicPr preferRelativeResize="0"/>
          <p:nvPr/>
        </p:nvPicPr>
        <p:blipFill rotWithShape="1">
          <a:blip r:embed="rId3">
            <a:alphaModFix/>
          </a:blip>
          <a:srcRect b="17622" l="21794" r="21439" t="16943"/>
          <a:stretch/>
        </p:blipFill>
        <p:spPr>
          <a:xfrm>
            <a:off x="9405990" y="104931"/>
            <a:ext cx="2241367" cy="2120761"/>
          </a:xfrm>
          <a:prstGeom prst="rect">
            <a:avLst/>
          </a:prstGeom>
          <a:noFill/>
          <a:ln>
            <a:noFill/>
          </a:ln>
        </p:spPr>
      </p:pic>
      <p:sp>
        <p:nvSpPr>
          <p:cNvPr id="200" name="Google Shape;200;p23"/>
          <p:cNvSpPr txBox="1"/>
          <p:nvPr/>
        </p:nvSpPr>
        <p:spPr>
          <a:xfrm>
            <a:off x="671125" y="1441700"/>
            <a:ext cx="5238900" cy="5170800"/>
          </a:xfrm>
          <a:prstGeom prst="rect">
            <a:avLst/>
          </a:prstGeom>
          <a:noFill/>
          <a:ln>
            <a:noFill/>
          </a:ln>
        </p:spPr>
        <p:txBody>
          <a:bodyPr anchorCtr="0" anchor="t" bIns="45700" lIns="91425" spcFirstLastPara="1" rIns="91425" wrap="square" tIns="45700">
            <a:noAutofit/>
          </a:bodyPr>
          <a:lstStyle/>
          <a:p>
            <a:pPr indent="-260350" lvl="0" marL="285750" marR="0" rtl="0" algn="l">
              <a:lnSpc>
                <a:spcPct val="150000"/>
              </a:lnSpc>
              <a:spcBef>
                <a:spcPts val="0"/>
              </a:spcBef>
              <a:spcAft>
                <a:spcPts val="0"/>
              </a:spcAft>
              <a:buClr>
                <a:schemeClr val="dk1"/>
              </a:buClr>
              <a:buSzPts val="1800"/>
              <a:buFont typeface="Montserrat"/>
              <a:buChar char="●"/>
            </a:pPr>
            <a:r>
              <a:rPr lang="en-US" sz="1800">
                <a:solidFill>
                  <a:schemeClr val="dk1"/>
                </a:solidFill>
                <a:latin typeface="Montserrat"/>
                <a:ea typeface="Montserrat"/>
                <a:cs typeface="Montserrat"/>
                <a:sym typeface="Montserrat"/>
              </a:rPr>
              <a:t>To grow </a:t>
            </a:r>
            <a:r>
              <a:rPr lang="en-US" sz="1800">
                <a:solidFill>
                  <a:schemeClr val="dk1"/>
                </a:solidFill>
                <a:latin typeface="Montserrat"/>
                <a:ea typeface="Montserrat"/>
                <a:cs typeface="Montserrat"/>
                <a:sym typeface="Montserrat"/>
              </a:rPr>
              <a:t>Distributor</a:t>
            </a:r>
            <a:r>
              <a:rPr lang="en-US" sz="1800">
                <a:solidFill>
                  <a:schemeClr val="dk1"/>
                </a:solidFill>
                <a:latin typeface="Montserrat"/>
                <a:ea typeface="Montserrat"/>
                <a:cs typeface="Montserrat"/>
                <a:sym typeface="Montserrat"/>
              </a:rPr>
              <a:t> network to cover all English speaking countries</a:t>
            </a:r>
            <a:endParaRPr sz="1800">
              <a:latin typeface="Montserrat"/>
              <a:ea typeface="Montserrat"/>
              <a:cs typeface="Montserrat"/>
              <a:sym typeface="Montserrat"/>
            </a:endParaRPr>
          </a:p>
          <a:p>
            <a:pPr indent="-260350" lvl="0" marL="285750" marR="0" rtl="0" algn="l">
              <a:lnSpc>
                <a:spcPct val="150000"/>
              </a:lnSpc>
              <a:spcBef>
                <a:spcPts val="0"/>
              </a:spcBef>
              <a:spcAft>
                <a:spcPts val="0"/>
              </a:spcAft>
              <a:buClr>
                <a:schemeClr val="dk1"/>
              </a:buClr>
              <a:buSzPts val="1800"/>
              <a:buFont typeface="Montserrat"/>
              <a:buChar char="●"/>
            </a:pPr>
            <a:r>
              <a:rPr lang="en-US" sz="1800">
                <a:solidFill>
                  <a:schemeClr val="dk1"/>
                </a:solidFill>
                <a:latin typeface="Montserrat"/>
                <a:ea typeface="Montserrat"/>
                <a:cs typeface="Montserrat"/>
                <a:sym typeface="Montserrat"/>
              </a:rPr>
              <a:t>To expand </a:t>
            </a:r>
            <a:r>
              <a:rPr lang="en-US" sz="1800">
                <a:solidFill>
                  <a:schemeClr val="dk1"/>
                </a:solidFill>
                <a:latin typeface="Montserrat"/>
                <a:ea typeface="Montserrat"/>
                <a:cs typeface="Montserrat"/>
                <a:sym typeface="Montserrat"/>
              </a:rPr>
              <a:t>Distributor</a:t>
            </a:r>
            <a:r>
              <a:rPr lang="en-US" sz="1800">
                <a:solidFill>
                  <a:schemeClr val="dk1"/>
                </a:solidFill>
                <a:latin typeface="Montserrat"/>
                <a:ea typeface="Montserrat"/>
                <a:cs typeface="Montserrat"/>
                <a:sym typeface="Montserrat"/>
              </a:rPr>
              <a:t> network into non English speaking countries</a:t>
            </a:r>
            <a:endParaRPr sz="1800">
              <a:latin typeface="Montserrat"/>
              <a:ea typeface="Montserrat"/>
              <a:cs typeface="Montserrat"/>
              <a:sym typeface="Montserrat"/>
            </a:endParaRPr>
          </a:p>
          <a:p>
            <a:pPr indent="-260350" lvl="0" marL="285750" marR="0" rtl="0" algn="l">
              <a:lnSpc>
                <a:spcPct val="150000"/>
              </a:lnSpc>
              <a:spcBef>
                <a:spcPts val="0"/>
              </a:spcBef>
              <a:spcAft>
                <a:spcPts val="0"/>
              </a:spcAft>
              <a:buClr>
                <a:schemeClr val="dk1"/>
              </a:buClr>
              <a:buSzPts val="1800"/>
              <a:buFont typeface="Montserrat"/>
              <a:buChar char="●"/>
            </a:pPr>
            <a:r>
              <a:rPr lang="en-US" sz="1800">
                <a:solidFill>
                  <a:schemeClr val="dk1"/>
                </a:solidFill>
                <a:latin typeface="Montserrat"/>
                <a:ea typeface="Montserrat"/>
                <a:cs typeface="Montserrat"/>
                <a:sym typeface="Montserrat"/>
              </a:rPr>
              <a:t>To work with </a:t>
            </a:r>
            <a:r>
              <a:rPr lang="en-US" sz="1800">
                <a:solidFill>
                  <a:schemeClr val="dk1"/>
                </a:solidFill>
                <a:latin typeface="Montserrat"/>
                <a:ea typeface="Montserrat"/>
                <a:cs typeface="Montserrat"/>
                <a:sym typeface="Montserrat"/>
              </a:rPr>
              <a:t>Distributors</a:t>
            </a:r>
            <a:r>
              <a:rPr lang="en-US" sz="1800">
                <a:solidFill>
                  <a:schemeClr val="dk1"/>
                </a:solidFill>
                <a:latin typeface="Montserrat"/>
                <a:ea typeface="Montserrat"/>
                <a:cs typeface="Montserrat"/>
                <a:sym typeface="Montserrat"/>
              </a:rPr>
              <a:t> in non English speaking countries to translate posters. </a:t>
            </a:r>
            <a:endParaRPr sz="1800">
              <a:latin typeface="Montserrat"/>
              <a:ea typeface="Montserrat"/>
              <a:cs typeface="Montserrat"/>
              <a:sym typeface="Montserrat"/>
            </a:endParaRPr>
          </a:p>
          <a:p>
            <a:pPr indent="-260350" lvl="0" marL="285750" marR="0" rtl="0" algn="l">
              <a:lnSpc>
                <a:spcPct val="150000"/>
              </a:lnSpc>
              <a:spcBef>
                <a:spcPts val="0"/>
              </a:spcBef>
              <a:spcAft>
                <a:spcPts val="0"/>
              </a:spcAft>
              <a:buClr>
                <a:schemeClr val="dk1"/>
              </a:buClr>
              <a:buSzPts val="1800"/>
              <a:buFont typeface="Montserrat"/>
              <a:buChar char="●"/>
            </a:pPr>
            <a:r>
              <a:rPr lang="en-US" sz="1800">
                <a:solidFill>
                  <a:schemeClr val="dk1"/>
                </a:solidFill>
                <a:latin typeface="Montserrat"/>
                <a:ea typeface="Montserrat"/>
                <a:cs typeface="Montserrat"/>
                <a:sym typeface="Montserrat"/>
              </a:rPr>
              <a:t>Distributors</a:t>
            </a:r>
            <a:r>
              <a:rPr lang="en-US" sz="1800">
                <a:solidFill>
                  <a:schemeClr val="dk1"/>
                </a:solidFill>
                <a:latin typeface="Montserrat"/>
                <a:ea typeface="Montserrat"/>
                <a:cs typeface="Montserrat"/>
                <a:sym typeface="Montserrat"/>
              </a:rPr>
              <a:t> to sell own merchandise (Royalty Fee for GKIS). GKIS to regulate quality and set standards. </a:t>
            </a:r>
            <a:endParaRPr sz="1800">
              <a:latin typeface="Montserrat"/>
              <a:ea typeface="Montserrat"/>
              <a:cs typeface="Montserrat"/>
              <a:sym typeface="Montserrat"/>
            </a:endParaRPr>
          </a:p>
          <a:p>
            <a:pPr indent="-260350" lvl="0" marL="285750" marR="0" rtl="0" algn="l">
              <a:lnSpc>
                <a:spcPct val="150000"/>
              </a:lnSpc>
              <a:spcBef>
                <a:spcPts val="0"/>
              </a:spcBef>
              <a:spcAft>
                <a:spcPts val="0"/>
              </a:spcAft>
              <a:buClr>
                <a:schemeClr val="dk1"/>
              </a:buClr>
              <a:buSzPts val="1800"/>
              <a:buFont typeface="Montserrat"/>
              <a:buChar char="●"/>
            </a:pPr>
            <a:r>
              <a:rPr lang="en-US" sz="1800">
                <a:solidFill>
                  <a:schemeClr val="dk1"/>
                </a:solidFill>
                <a:latin typeface="Montserrat"/>
                <a:ea typeface="Montserrat"/>
                <a:cs typeface="Montserrat"/>
                <a:sym typeface="Montserrat"/>
              </a:rPr>
              <a:t>Distributors</a:t>
            </a:r>
            <a:r>
              <a:rPr lang="en-US" sz="1800">
                <a:solidFill>
                  <a:schemeClr val="dk1"/>
                </a:solidFill>
                <a:latin typeface="Montserrat"/>
                <a:ea typeface="Montserrat"/>
                <a:cs typeface="Montserrat"/>
                <a:sym typeface="Montserrat"/>
              </a:rPr>
              <a:t> to get Finders Fee for getting sponsors for GKiS</a:t>
            </a:r>
            <a:endParaRPr sz="1800">
              <a:solidFill>
                <a:schemeClr val="dk1"/>
              </a:solidFill>
              <a:latin typeface="Montserrat"/>
              <a:ea typeface="Montserrat"/>
              <a:cs typeface="Montserrat"/>
              <a:sym typeface="Montserrat"/>
            </a:endParaRPr>
          </a:p>
        </p:txBody>
      </p:sp>
      <p:pic>
        <p:nvPicPr>
          <p:cNvPr id="201" name="Google Shape;201;p23"/>
          <p:cNvPicPr preferRelativeResize="0"/>
          <p:nvPr/>
        </p:nvPicPr>
        <p:blipFill rotWithShape="1">
          <a:blip r:embed="rId4">
            <a:alphaModFix/>
          </a:blip>
          <a:srcRect b="0" l="0" r="0" t="0"/>
          <a:stretch/>
        </p:blipFill>
        <p:spPr>
          <a:xfrm>
            <a:off x="5910008" y="2225692"/>
            <a:ext cx="5435600" cy="4076700"/>
          </a:xfrm>
          <a:prstGeom prst="rect">
            <a:avLst/>
          </a:prstGeom>
          <a:noFill/>
          <a:ln>
            <a:noFill/>
          </a:ln>
        </p:spPr>
      </p:pic>
      <p:sp>
        <p:nvSpPr>
          <p:cNvPr id="202" name="Google Shape;202;p23"/>
          <p:cNvSpPr txBox="1"/>
          <p:nvPr/>
        </p:nvSpPr>
        <p:spPr>
          <a:xfrm>
            <a:off x="408975" y="6311625"/>
            <a:ext cx="11686800" cy="3849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1000"/>
              </a:spcBef>
              <a:spcAft>
                <a:spcPts val="0"/>
              </a:spcAft>
              <a:buNone/>
            </a:pPr>
            <a:r>
              <a:rPr lang="en-US" u="sng">
                <a:solidFill>
                  <a:schemeClr val="hlink"/>
                </a:solidFill>
                <a:latin typeface="Montserrat"/>
                <a:ea typeface="Montserrat"/>
                <a:cs typeface="Montserrat"/>
                <a:sym typeface="Montserrat"/>
                <a:hlinkClick r:id="rId5"/>
              </a:rPr>
              <a:t>Elaine Ball</a:t>
            </a:r>
            <a:r>
              <a:rPr lang="en-US">
                <a:solidFill>
                  <a:schemeClr val="dk1"/>
                </a:solidFill>
                <a:latin typeface="Montserrat"/>
                <a:ea typeface="Montserrat"/>
                <a:cs typeface="Montserrat"/>
                <a:sym typeface="Montserrat"/>
              </a:rPr>
              <a:t> </a:t>
            </a:r>
            <a:r>
              <a:rPr lang="en-US" u="sng">
                <a:solidFill>
                  <a:schemeClr val="hlink"/>
                </a:solidFill>
                <a:latin typeface="Montserrat"/>
                <a:ea typeface="Montserrat"/>
                <a:cs typeface="Montserrat"/>
                <a:sym typeface="Montserrat"/>
                <a:hlinkClick r:id="rId6"/>
              </a:rPr>
              <a:t>elaine@elaineball.co.uk</a:t>
            </a:r>
            <a:r>
              <a:rPr lang="en-US">
                <a:solidFill>
                  <a:schemeClr val="dk1"/>
                </a:solidFill>
                <a:latin typeface="Montserrat"/>
                <a:ea typeface="Montserrat"/>
                <a:cs typeface="Montserrat"/>
                <a:sym typeface="Montserrat"/>
              </a:rPr>
              <a:t> Tel:  +44 (0) 7825-517-850 | Get Kids into Survey is a Registered Trademark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Google Shape;207;p24"/>
          <p:cNvSpPr txBox="1"/>
          <p:nvPr>
            <p:ph type="title"/>
          </p:nvPr>
        </p:nvSpPr>
        <p:spPr>
          <a:xfrm>
            <a:off x="391139" y="104934"/>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Arial"/>
              <a:buNone/>
            </a:pPr>
            <a:r>
              <a:rPr b="1" lang="en-US">
                <a:latin typeface="Montserrat"/>
                <a:ea typeface="Montserrat"/>
                <a:cs typeface="Montserrat"/>
                <a:sym typeface="Montserrat"/>
              </a:rPr>
              <a:t>Current Brand Ambassadors</a:t>
            </a:r>
            <a:endParaRPr b="1">
              <a:latin typeface="Montserrat"/>
              <a:ea typeface="Montserrat"/>
              <a:cs typeface="Montserrat"/>
              <a:sym typeface="Montserrat"/>
            </a:endParaRPr>
          </a:p>
          <a:p>
            <a:pPr indent="0" lvl="0" marL="0" rtl="0" algn="l">
              <a:lnSpc>
                <a:spcPct val="90000"/>
              </a:lnSpc>
              <a:spcBef>
                <a:spcPts val="0"/>
              </a:spcBef>
              <a:spcAft>
                <a:spcPts val="0"/>
              </a:spcAft>
              <a:buClr>
                <a:schemeClr val="dk1"/>
              </a:buClr>
              <a:buSzPts val="4400"/>
              <a:buFont typeface="Arial"/>
              <a:buNone/>
            </a:pPr>
            <a:r>
              <a:rPr b="1" lang="en-US" sz="1200" u="sng">
                <a:solidFill>
                  <a:schemeClr val="hlink"/>
                </a:solidFill>
                <a:latin typeface="Montserrat"/>
                <a:ea typeface="Montserrat"/>
                <a:cs typeface="Montserrat"/>
                <a:sym typeface="Montserrat"/>
                <a:hlinkClick r:id="rId3"/>
              </a:rPr>
              <a:t>Brand Ambassadors Facebook Group</a:t>
            </a:r>
            <a:r>
              <a:rPr b="1" lang="en-US" sz="1200">
                <a:latin typeface="Montserrat"/>
                <a:ea typeface="Montserrat"/>
                <a:cs typeface="Montserrat"/>
                <a:sym typeface="Montserrat"/>
              </a:rPr>
              <a:t> ←</a:t>
            </a:r>
            <a:endParaRPr b="1" sz="1200">
              <a:latin typeface="Montserrat"/>
              <a:ea typeface="Montserrat"/>
              <a:cs typeface="Montserrat"/>
              <a:sym typeface="Montserrat"/>
            </a:endParaRPr>
          </a:p>
        </p:txBody>
      </p:sp>
      <p:sp>
        <p:nvSpPr>
          <p:cNvPr id="208" name="Google Shape;208;p24"/>
          <p:cNvSpPr txBox="1"/>
          <p:nvPr/>
        </p:nvSpPr>
        <p:spPr>
          <a:xfrm>
            <a:off x="493700" y="1358500"/>
            <a:ext cx="7410900" cy="3199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Montserrat"/>
                <a:ea typeface="Montserrat"/>
                <a:cs typeface="Montserrat"/>
                <a:sym typeface="Montserrat"/>
              </a:rPr>
              <a:t>NORWAY</a:t>
            </a:r>
            <a:endParaRPr b="1" sz="1200">
              <a:solidFill>
                <a:schemeClr val="dk1"/>
              </a:solidFill>
              <a:latin typeface="Montserrat"/>
              <a:ea typeface="Montserrat"/>
              <a:cs typeface="Montserrat"/>
              <a:sym typeface="Montserrat"/>
            </a:endParaRPr>
          </a:p>
          <a:p>
            <a:pPr indent="-304800" lvl="0" marL="457200" marR="0" rtl="0" algn="l">
              <a:spcBef>
                <a:spcPts val="0"/>
              </a:spcBef>
              <a:spcAft>
                <a:spcPts val="0"/>
              </a:spcAft>
              <a:buClr>
                <a:schemeClr val="dk1"/>
              </a:buClr>
              <a:buSzPts val="1200"/>
              <a:buFont typeface="Montserrat"/>
              <a:buChar char="●"/>
            </a:pPr>
            <a:r>
              <a:rPr lang="en-US" sz="1200" u="sng">
                <a:solidFill>
                  <a:schemeClr val="hlink"/>
                </a:solidFill>
                <a:latin typeface="Montserrat"/>
                <a:ea typeface="Montserrat"/>
                <a:cs typeface="Montserrat"/>
                <a:sym typeface="Montserrat"/>
                <a:hlinkClick r:id="rId4"/>
              </a:rPr>
              <a:t>Celina Thom</a:t>
            </a:r>
            <a:r>
              <a:rPr lang="en-US" sz="1200">
                <a:solidFill>
                  <a:schemeClr val="dk1"/>
                </a:solidFill>
                <a:latin typeface="Montserrat"/>
                <a:ea typeface="Montserrat"/>
                <a:cs typeface="Montserrat"/>
                <a:sym typeface="Montserrat"/>
              </a:rPr>
              <a:t>, NOSP - Hordaland</a:t>
            </a:r>
            <a:endParaRPr sz="1200">
              <a:solidFill>
                <a:schemeClr val="dk1"/>
              </a:solidFill>
              <a:latin typeface="Montserrat"/>
              <a:ea typeface="Montserrat"/>
              <a:cs typeface="Montserrat"/>
              <a:sym typeface="Montserrat"/>
            </a:endParaRPr>
          </a:p>
          <a:p>
            <a:pPr indent="0" lvl="0" marL="0" marR="0" rtl="0" algn="l">
              <a:spcBef>
                <a:spcPts val="0"/>
              </a:spcBef>
              <a:spcAft>
                <a:spcPts val="0"/>
              </a:spcAft>
              <a:buNone/>
            </a:pPr>
            <a:r>
              <a:t/>
            </a:r>
            <a:endParaRPr b="1" sz="1200">
              <a:solidFill>
                <a:schemeClr val="dk1"/>
              </a:solidFill>
              <a:latin typeface="Montserrat"/>
              <a:ea typeface="Montserrat"/>
              <a:cs typeface="Montserrat"/>
              <a:sym typeface="Montserrat"/>
            </a:endParaRPr>
          </a:p>
          <a:p>
            <a:pPr indent="0" lvl="0" marL="0" marR="0" rtl="0" algn="l">
              <a:spcBef>
                <a:spcPts val="0"/>
              </a:spcBef>
              <a:spcAft>
                <a:spcPts val="0"/>
              </a:spcAft>
              <a:buNone/>
            </a:pPr>
            <a:r>
              <a:rPr b="1" lang="en-US" sz="1200">
                <a:solidFill>
                  <a:schemeClr val="dk1"/>
                </a:solidFill>
                <a:latin typeface="Montserrat"/>
                <a:ea typeface="Montserrat"/>
                <a:cs typeface="Montserrat"/>
                <a:sym typeface="Montserrat"/>
              </a:rPr>
              <a:t>UK</a:t>
            </a:r>
            <a:endParaRPr b="1" sz="1200">
              <a:latin typeface="Montserrat"/>
              <a:ea typeface="Montserrat"/>
              <a:cs typeface="Montserrat"/>
              <a:sym typeface="Montserrat"/>
            </a:endParaRPr>
          </a:p>
          <a:p>
            <a:pPr indent="-304800" lvl="0" marL="457200" marR="0" rtl="0" algn="l">
              <a:spcBef>
                <a:spcPts val="0"/>
              </a:spcBef>
              <a:spcAft>
                <a:spcPts val="0"/>
              </a:spcAft>
              <a:buClr>
                <a:schemeClr val="dk1"/>
              </a:buClr>
              <a:buSzPts val="1200"/>
              <a:buFont typeface="Montserrat"/>
              <a:buChar char="●"/>
            </a:pPr>
            <a:r>
              <a:rPr lang="en-US" sz="1200" u="sng">
                <a:solidFill>
                  <a:schemeClr val="hlink"/>
                </a:solidFill>
                <a:latin typeface="Montserrat"/>
                <a:ea typeface="Montserrat"/>
                <a:cs typeface="Montserrat"/>
                <a:sym typeface="Montserrat"/>
                <a:hlinkClick r:id="rId5"/>
              </a:rPr>
              <a:t>Mark Lawton</a:t>
            </a:r>
            <a:r>
              <a:rPr lang="en-US" sz="1200">
                <a:solidFill>
                  <a:schemeClr val="dk1"/>
                </a:solidFill>
                <a:latin typeface="Montserrat"/>
                <a:ea typeface="Montserrat"/>
                <a:cs typeface="Montserrat"/>
                <a:sym typeface="Montserrat"/>
              </a:rPr>
              <a:t> – Skanska – </a:t>
            </a:r>
            <a:r>
              <a:rPr lang="en-US" sz="1200" u="sng">
                <a:solidFill>
                  <a:schemeClr val="hlink"/>
                </a:solidFill>
                <a:latin typeface="Montserrat"/>
                <a:ea typeface="Montserrat"/>
                <a:cs typeface="Montserrat"/>
                <a:sym typeface="Montserrat"/>
                <a:hlinkClick r:id="rId6"/>
              </a:rPr>
              <a:t>Geospatial Apprenticeships</a:t>
            </a:r>
            <a:r>
              <a:rPr lang="en-US" sz="1200">
                <a:latin typeface="Montserrat"/>
                <a:ea typeface="Montserrat"/>
                <a:cs typeface="Montserrat"/>
                <a:sym typeface="Montserrat"/>
              </a:rPr>
              <a:t> UK - Royston, South Yorks</a:t>
            </a:r>
            <a:endParaRPr sz="1200">
              <a:latin typeface="Montserrat"/>
              <a:ea typeface="Montserrat"/>
              <a:cs typeface="Montserrat"/>
              <a:sym typeface="Montserrat"/>
            </a:endParaRPr>
          </a:p>
          <a:p>
            <a:pPr indent="-304800" lvl="0" marL="457200" marR="0" rtl="0" algn="l">
              <a:spcBef>
                <a:spcPts val="0"/>
              </a:spcBef>
              <a:spcAft>
                <a:spcPts val="0"/>
              </a:spcAft>
              <a:buClr>
                <a:schemeClr val="dk1"/>
              </a:buClr>
              <a:buSzPts val="1200"/>
              <a:buFont typeface="Montserrat"/>
              <a:buChar char="●"/>
            </a:pPr>
            <a:r>
              <a:rPr lang="en-US" sz="1200" u="sng">
                <a:solidFill>
                  <a:schemeClr val="hlink"/>
                </a:solidFill>
                <a:latin typeface="Montserrat"/>
                <a:ea typeface="Montserrat"/>
                <a:cs typeface="Montserrat"/>
                <a:sym typeface="Montserrat"/>
                <a:hlinkClick r:id="rId7"/>
              </a:rPr>
              <a:t>Captain Alice</a:t>
            </a:r>
            <a:r>
              <a:rPr lang="en-US" sz="1200">
                <a:solidFill>
                  <a:schemeClr val="dk1"/>
                </a:solidFill>
                <a:latin typeface="Montserrat"/>
                <a:ea typeface="Montserrat"/>
                <a:cs typeface="Montserrat"/>
                <a:sym typeface="Montserrat"/>
              </a:rPr>
              <a:t> – Mini Map Makers, Bedford</a:t>
            </a:r>
            <a:endParaRPr sz="1200">
              <a:latin typeface="Montserrat"/>
              <a:ea typeface="Montserrat"/>
              <a:cs typeface="Montserrat"/>
              <a:sym typeface="Montserrat"/>
            </a:endParaRPr>
          </a:p>
          <a:p>
            <a:pPr indent="-304800" lvl="0" marL="457200" marR="0" rtl="0" algn="l">
              <a:spcBef>
                <a:spcPts val="0"/>
              </a:spcBef>
              <a:spcAft>
                <a:spcPts val="0"/>
              </a:spcAft>
              <a:buClr>
                <a:schemeClr val="dk1"/>
              </a:buClr>
              <a:buSzPts val="1200"/>
              <a:buFont typeface="Montserrat"/>
              <a:buChar char="●"/>
            </a:pPr>
            <a:r>
              <a:rPr lang="en-US" sz="1200" u="sng">
                <a:solidFill>
                  <a:schemeClr val="hlink"/>
                </a:solidFill>
                <a:latin typeface="Montserrat"/>
                <a:ea typeface="Montserrat"/>
                <a:cs typeface="Montserrat"/>
                <a:sym typeface="Montserrat"/>
                <a:hlinkClick r:id="rId8"/>
              </a:rPr>
              <a:t>Alison Watson</a:t>
            </a:r>
            <a:r>
              <a:rPr lang="en-US" sz="1200">
                <a:solidFill>
                  <a:schemeClr val="dk1"/>
                </a:solidFill>
                <a:latin typeface="Montserrat"/>
                <a:ea typeface="Montserrat"/>
                <a:cs typeface="Montserrat"/>
                <a:sym typeface="Montserrat"/>
              </a:rPr>
              <a:t> – COYO, DEC, Clitheroe </a:t>
            </a:r>
            <a:endParaRPr sz="1200">
              <a:latin typeface="Montserrat"/>
              <a:ea typeface="Montserrat"/>
              <a:cs typeface="Montserrat"/>
              <a:sym typeface="Montserrat"/>
            </a:endParaRPr>
          </a:p>
          <a:p>
            <a:pPr indent="-304800" lvl="0" marL="457200" marR="0" rtl="0" algn="l">
              <a:spcBef>
                <a:spcPts val="0"/>
              </a:spcBef>
              <a:spcAft>
                <a:spcPts val="0"/>
              </a:spcAft>
              <a:buClr>
                <a:schemeClr val="dk1"/>
              </a:buClr>
              <a:buSzPts val="1200"/>
              <a:buFont typeface="Montserrat"/>
              <a:buChar char="●"/>
            </a:pPr>
            <a:r>
              <a:rPr lang="en-US" sz="1200" u="sng">
                <a:solidFill>
                  <a:schemeClr val="hlink"/>
                </a:solidFill>
                <a:latin typeface="Montserrat"/>
                <a:ea typeface="Montserrat"/>
                <a:cs typeface="Montserrat"/>
                <a:sym typeface="Montserrat"/>
                <a:hlinkClick r:id="rId9"/>
              </a:rPr>
              <a:t>Micki Knight</a:t>
            </a:r>
            <a:r>
              <a:rPr lang="en-US" sz="1200">
                <a:solidFill>
                  <a:schemeClr val="dk1"/>
                </a:solidFill>
                <a:latin typeface="Montserrat"/>
                <a:ea typeface="Montserrat"/>
                <a:cs typeface="Montserrat"/>
                <a:sym typeface="Montserrat"/>
              </a:rPr>
              <a:t> - </a:t>
            </a:r>
            <a:r>
              <a:rPr lang="en-US" sz="1200">
                <a:solidFill>
                  <a:schemeClr val="dk1"/>
                </a:solidFill>
                <a:latin typeface="Montserrat"/>
                <a:ea typeface="Montserrat"/>
                <a:cs typeface="Montserrat"/>
                <a:sym typeface="Montserrat"/>
              </a:rPr>
              <a:t>GeoConnexion – Magazine, column - Cambridge</a:t>
            </a:r>
            <a:endParaRPr sz="1200">
              <a:solidFill>
                <a:schemeClr val="dk1"/>
              </a:solidFill>
              <a:latin typeface="Montserrat"/>
              <a:ea typeface="Montserrat"/>
              <a:cs typeface="Montserrat"/>
              <a:sym typeface="Montserrat"/>
            </a:endParaRPr>
          </a:p>
          <a:p>
            <a:pPr indent="-304800" lvl="0" marL="457200" marR="0" rtl="0" algn="l">
              <a:spcBef>
                <a:spcPts val="0"/>
              </a:spcBef>
              <a:spcAft>
                <a:spcPts val="0"/>
              </a:spcAft>
              <a:buClr>
                <a:schemeClr val="dk1"/>
              </a:buClr>
              <a:buSzPts val="1200"/>
              <a:buFont typeface="Montserrat"/>
              <a:buChar char="●"/>
            </a:pPr>
            <a:r>
              <a:rPr lang="en-US" sz="1200" u="sng">
                <a:solidFill>
                  <a:schemeClr val="hlink"/>
                </a:solidFill>
                <a:latin typeface="Montserrat"/>
                <a:ea typeface="Montserrat"/>
                <a:cs typeface="Montserrat"/>
                <a:sym typeface="Montserrat"/>
                <a:hlinkClick r:id="rId10"/>
              </a:rPr>
              <a:t>Caroline Hobden</a:t>
            </a:r>
            <a:r>
              <a:rPr lang="en-US" sz="1200">
                <a:solidFill>
                  <a:schemeClr val="dk1"/>
                </a:solidFill>
                <a:latin typeface="Montserrat"/>
                <a:ea typeface="Montserrat"/>
                <a:cs typeface="Montserrat"/>
                <a:sym typeface="Montserrat"/>
              </a:rPr>
              <a:t> - GeoBusiness – Show helping to promote us - Brighton</a:t>
            </a:r>
            <a:endParaRPr sz="1200">
              <a:solidFill>
                <a:schemeClr val="dk1"/>
              </a:solidFill>
              <a:latin typeface="Montserrat"/>
              <a:ea typeface="Montserrat"/>
              <a:cs typeface="Montserrat"/>
              <a:sym typeface="Montserrat"/>
            </a:endParaRPr>
          </a:p>
          <a:p>
            <a:pPr indent="-304800" lvl="0" marL="457200" marR="0" rtl="0" algn="l">
              <a:spcBef>
                <a:spcPts val="0"/>
              </a:spcBef>
              <a:spcAft>
                <a:spcPts val="0"/>
              </a:spcAft>
              <a:buClr>
                <a:schemeClr val="dk1"/>
              </a:buClr>
              <a:buSzPts val="1200"/>
              <a:buFont typeface="Montserrat"/>
              <a:buChar char="●"/>
            </a:pPr>
            <a:r>
              <a:rPr lang="en-US" sz="1200" u="sng">
                <a:solidFill>
                  <a:schemeClr val="hlink"/>
                </a:solidFill>
                <a:latin typeface="Montserrat"/>
                <a:ea typeface="Montserrat"/>
                <a:cs typeface="Montserrat"/>
                <a:sym typeface="Montserrat"/>
                <a:hlinkClick r:id="rId11"/>
              </a:rPr>
              <a:t>The Hydrographic Society </a:t>
            </a:r>
            <a:r>
              <a:rPr lang="en-US" sz="1200">
                <a:solidFill>
                  <a:schemeClr val="dk1"/>
                </a:solidFill>
                <a:latin typeface="Montserrat"/>
                <a:ea typeface="Montserrat"/>
                <a:cs typeface="Montserrat"/>
                <a:sym typeface="Montserrat"/>
              </a:rPr>
              <a:t>- Plymouth</a:t>
            </a:r>
            <a:endParaRPr sz="1200">
              <a:solidFill>
                <a:schemeClr val="dk1"/>
              </a:solidFill>
              <a:latin typeface="Montserrat"/>
              <a:ea typeface="Montserrat"/>
              <a:cs typeface="Montserrat"/>
              <a:sym typeface="Montserrat"/>
            </a:endParaRPr>
          </a:p>
          <a:p>
            <a:pPr indent="-304800" lvl="0" marL="457200" marR="0" rtl="0" algn="l">
              <a:spcBef>
                <a:spcPts val="0"/>
              </a:spcBef>
              <a:spcAft>
                <a:spcPts val="0"/>
              </a:spcAft>
              <a:buClr>
                <a:schemeClr val="dk1"/>
              </a:buClr>
              <a:buSzPts val="1200"/>
              <a:buFont typeface="Montserrat"/>
              <a:buChar char="●"/>
            </a:pPr>
            <a:r>
              <a:rPr lang="en-US" sz="1200" u="sng">
                <a:solidFill>
                  <a:schemeClr val="hlink"/>
                </a:solidFill>
                <a:latin typeface="Montserrat"/>
                <a:ea typeface="Montserrat"/>
                <a:cs typeface="Montserrat"/>
                <a:sym typeface="Montserrat"/>
                <a:hlinkClick r:id="rId12"/>
              </a:rPr>
              <a:t>Paul Burrows</a:t>
            </a:r>
            <a:r>
              <a:rPr lang="en-US" sz="1200">
                <a:solidFill>
                  <a:schemeClr val="dk1"/>
                </a:solidFill>
                <a:latin typeface="Montserrat"/>
                <a:ea typeface="Montserrat"/>
                <a:cs typeface="Montserrat"/>
                <a:sym typeface="Montserrat"/>
              </a:rPr>
              <a:t> - #realitycapture guy, Leica - West Midlands</a:t>
            </a:r>
            <a:endParaRPr sz="1200">
              <a:solidFill>
                <a:schemeClr val="dk1"/>
              </a:solidFill>
              <a:latin typeface="Montserrat"/>
              <a:ea typeface="Montserrat"/>
              <a:cs typeface="Montserrat"/>
              <a:sym typeface="Montserrat"/>
            </a:endParaRPr>
          </a:p>
          <a:p>
            <a:pPr indent="-304800" lvl="0" marL="457200" marR="0" rtl="0" algn="l">
              <a:spcBef>
                <a:spcPts val="0"/>
              </a:spcBef>
              <a:spcAft>
                <a:spcPts val="0"/>
              </a:spcAft>
              <a:buClr>
                <a:schemeClr val="dk1"/>
              </a:buClr>
              <a:buSzPts val="1200"/>
              <a:buFont typeface="Montserrat"/>
              <a:buChar char="●"/>
            </a:pPr>
            <a:r>
              <a:rPr lang="en-US" sz="1200" u="sng">
                <a:solidFill>
                  <a:schemeClr val="hlink"/>
                </a:solidFill>
                <a:latin typeface="Montserrat"/>
                <a:ea typeface="Montserrat"/>
                <a:cs typeface="Montserrat"/>
                <a:sym typeface="Montserrat"/>
                <a:hlinkClick r:id="rId13"/>
              </a:rPr>
              <a:t>Abigail Tomkins</a:t>
            </a:r>
            <a:r>
              <a:rPr lang="en-US" sz="1200">
                <a:solidFill>
                  <a:schemeClr val="dk1"/>
                </a:solidFill>
                <a:latin typeface="Montserrat"/>
                <a:ea typeface="Montserrat"/>
                <a:cs typeface="Montserrat"/>
                <a:sym typeface="Montserrat"/>
              </a:rPr>
              <a:t> &amp; </a:t>
            </a:r>
            <a:r>
              <a:rPr lang="en-US" sz="1200" u="sng">
                <a:solidFill>
                  <a:schemeClr val="hlink"/>
                </a:solidFill>
                <a:latin typeface="Montserrat"/>
                <a:ea typeface="Montserrat"/>
                <a:cs typeface="Montserrat"/>
                <a:sym typeface="Montserrat"/>
                <a:hlinkClick r:id="rId14"/>
              </a:rPr>
              <a:t>Katie Holt</a:t>
            </a:r>
            <a:r>
              <a:rPr lang="en-US" sz="1200">
                <a:solidFill>
                  <a:schemeClr val="dk1"/>
                </a:solidFill>
                <a:latin typeface="Montserrat"/>
                <a:ea typeface="Montserrat"/>
                <a:cs typeface="Montserrat"/>
                <a:sym typeface="Montserrat"/>
              </a:rPr>
              <a:t> - </a:t>
            </a:r>
            <a:r>
              <a:rPr lang="en-US" sz="1200" u="sng">
                <a:solidFill>
                  <a:schemeClr val="hlink"/>
                </a:solidFill>
                <a:latin typeface="Montserrat"/>
                <a:ea typeface="Montserrat"/>
                <a:cs typeface="Montserrat"/>
                <a:sym typeface="Montserrat"/>
                <a:hlinkClick r:id="rId15"/>
              </a:rPr>
              <a:t>CICES</a:t>
            </a:r>
            <a:r>
              <a:rPr lang="en-US" sz="1200">
                <a:solidFill>
                  <a:schemeClr val="dk1"/>
                </a:solidFill>
                <a:latin typeface="Montserrat"/>
                <a:ea typeface="Montserrat"/>
                <a:cs typeface="Montserrat"/>
                <a:sym typeface="Montserrat"/>
              </a:rPr>
              <a:t>, Manchester </a:t>
            </a:r>
            <a:endParaRPr sz="1200">
              <a:solidFill>
                <a:schemeClr val="dk1"/>
              </a:solidFill>
              <a:latin typeface="Montserrat"/>
              <a:ea typeface="Montserrat"/>
              <a:cs typeface="Montserrat"/>
              <a:sym typeface="Montserrat"/>
            </a:endParaRPr>
          </a:p>
          <a:p>
            <a:pPr indent="-304800" lvl="0" marL="457200" marR="0" rtl="0" algn="l">
              <a:spcBef>
                <a:spcPts val="0"/>
              </a:spcBef>
              <a:spcAft>
                <a:spcPts val="0"/>
              </a:spcAft>
              <a:buClr>
                <a:schemeClr val="dk1"/>
              </a:buClr>
              <a:buSzPts val="1200"/>
              <a:buFont typeface="Montserrat"/>
              <a:buChar char="●"/>
            </a:pPr>
            <a:r>
              <a:rPr lang="en-US" sz="1200">
                <a:solidFill>
                  <a:schemeClr val="dk1"/>
                </a:solidFill>
                <a:latin typeface="Montserrat"/>
                <a:ea typeface="Montserrat"/>
                <a:cs typeface="Montserrat"/>
                <a:sym typeface="Montserrat"/>
              </a:rPr>
              <a:t>Jason Warren &amp; </a:t>
            </a:r>
            <a:r>
              <a:rPr lang="en-US" sz="1200" u="sng">
                <a:solidFill>
                  <a:schemeClr val="hlink"/>
                </a:solidFill>
                <a:latin typeface="Montserrat"/>
                <a:ea typeface="Montserrat"/>
                <a:cs typeface="Montserrat"/>
                <a:sym typeface="Montserrat"/>
                <a:hlinkClick r:id="rId16"/>
              </a:rPr>
              <a:t>Phil Marsh</a:t>
            </a:r>
            <a:r>
              <a:rPr lang="en-US" sz="1200">
                <a:solidFill>
                  <a:schemeClr val="dk1"/>
                </a:solidFill>
                <a:latin typeface="Montserrat"/>
                <a:ea typeface="Montserrat"/>
                <a:cs typeface="Montserrat"/>
                <a:sym typeface="Montserrat"/>
              </a:rPr>
              <a:t> - Laser Scanning Forum (Northampton &amp; Carlton, S Yorks)</a:t>
            </a:r>
            <a:endParaRPr sz="1200">
              <a:solidFill>
                <a:schemeClr val="dk1"/>
              </a:solidFill>
              <a:latin typeface="Montserrat"/>
              <a:ea typeface="Montserrat"/>
              <a:cs typeface="Montserrat"/>
              <a:sym typeface="Montserrat"/>
            </a:endParaRPr>
          </a:p>
          <a:p>
            <a:pPr indent="-304800" lvl="0" marL="457200" marR="0" rtl="0" algn="l">
              <a:spcBef>
                <a:spcPts val="0"/>
              </a:spcBef>
              <a:spcAft>
                <a:spcPts val="0"/>
              </a:spcAft>
              <a:buClr>
                <a:schemeClr val="dk1"/>
              </a:buClr>
              <a:buSzPts val="1200"/>
              <a:buFont typeface="Montserrat"/>
              <a:buChar char="●"/>
            </a:pPr>
            <a:r>
              <a:rPr lang="en-US" sz="1200" u="sng">
                <a:solidFill>
                  <a:schemeClr val="hlink"/>
                </a:solidFill>
                <a:latin typeface="Montserrat"/>
                <a:ea typeface="Montserrat"/>
                <a:cs typeface="Montserrat"/>
                <a:sym typeface="Montserrat"/>
                <a:hlinkClick r:id="rId17"/>
              </a:rPr>
              <a:t>Lauren Holland</a:t>
            </a:r>
            <a:r>
              <a:rPr lang="en-US" sz="1200">
                <a:solidFill>
                  <a:schemeClr val="dk1"/>
                </a:solidFill>
                <a:latin typeface="Montserrat"/>
                <a:ea typeface="Montserrat"/>
                <a:cs typeface="Montserrat"/>
                <a:sym typeface="Montserrat"/>
              </a:rPr>
              <a:t> - Murphy Surveys -London</a:t>
            </a:r>
            <a:endParaRPr sz="1200">
              <a:solidFill>
                <a:schemeClr val="dk1"/>
              </a:solidFill>
              <a:latin typeface="Montserrat"/>
              <a:ea typeface="Montserrat"/>
              <a:cs typeface="Montserrat"/>
              <a:sym typeface="Montserrat"/>
            </a:endParaRPr>
          </a:p>
          <a:p>
            <a:pPr indent="-304800" lvl="0" marL="457200" marR="0" rtl="0" algn="l">
              <a:spcBef>
                <a:spcPts val="0"/>
              </a:spcBef>
              <a:spcAft>
                <a:spcPts val="0"/>
              </a:spcAft>
              <a:buClr>
                <a:schemeClr val="dk1"/>
              </a:buClr>
              <a:buSzPts val="1200"/>
              <a:buFont typeface="Montserrat"/>
              <a:buChar char="●"/>
            </a:pPr>
            <a:r>
              <a:rPr lang="en-US" sz="1200" u="sng">
                <a:solidFill>
                  <a:schemeClr val="hlink"/>
                </a:solidFill>
                <a:latin typeface="Montserrat"/>
                <a:ea typeface="Montserrat"/>
                <a:cs typeface="Montserrat"/>
                <a:sym typeface="Montserrat"/>
                <a:hlinkClick r:id="rId18"/>
              </a:rPr>
              <a:t>Mat Kellett</a:t>
            </a:r>
            <a:r>
              <a:rPr lang="en-US" sz="1200">
                <a:solidFill>
                  <a:schemeClr val="dk1"/>
                </a:solidFill>
                <a:latin typeface="Montserrat"/>
                <a:ea typeface="Montserrat"/>
                <a:cs typeface="Montserrat"/>
                <a:sym typeface="Montserrat"/>
              </a:rPr>
              <a:t> - Topcon, Stockon on Teme</a:t>
            </a:r>
            <a:endParaRPr sz="1200">
              <a:solidFill>
                <a:schemeClr val="dk1"/>
              </a:solidFill>
              <a:latin typeface="Montserrat"/>
              <a:ea typeface="Montserrat"/>
              <a:cs typeface="Montserrat"/>
              <a:sym typeface="Montserrat"/>
            </a:endParaRPr>
          </a:p>
          <a:p>
            <a:pPr indent="0" lvl="0" marL="0" marR="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0" rtl="0" algn="l">
              <a:spcBef>
                <a:spcPts val="0"/>
              </a:spcBef>
              <a:spcAft>
                <a:spcPts val="0"/>
              </a:spcAft>
              <a:buNone/>
            </a:pPr>
            <a:r>
              <a:rPr b="1" lang="en-US" sz="1200">
                <a:solidFill>
                  <a:schemeClr val="dk1"/>
                </a:solidFill>
                <a:latin typeface="Montserrat"/>
                <a:ea typeface="Montserrat"/>
                <a:cs typeface="Montserrat"/>
                <a:sym typeface="Montserrat"/>
              </a:rPr>
              <a:t>Africa</a:t>
            </a:r>
            <a:endParaRPr b="1" sz="1200">
              <a:solidFill>
                <a:schemeClr val="dk1"/>
              </a:solidFill>
              <a:latin typeface="Montserrat"/>
              <a:ea typeface="Montserrat"/>
              <a:cs typeface="Montserrat"/>
              <a:sym typeface="Montserrat"/>
            </a:endParaRPr>
          </a:p>
          <a:p>
            <a:pPr indent="-304800" lvl="0" marL="457200" marR="0" rtl="0" algn="l">
              <a:spcBef>
                <a:spcPts val="0"/>
              </a:spcBef>
              <a:spcAft>
                <a:spcPts val="0"/>
              </a:spcAft>
              <a:buClr>
                <a:schemeClr val="dk1"/>
              </a:buClr>
              <a:buSzPts val="1200"/>
              <a:buFont typeface="Montserrat"/>
              <a:buChar char="●"/>
            </a:pPr>
            <a:r>
              <a:rPr lang="en-US" sz="1200" u="sng">
                <a:solidFill>
                  <a:schemeClr val="hlink"/>
                </a:solidFill>
                <a:latin typeface="Montserrat"/>
                <a:ea typeface="Montserrat"/>
                <a:cs typeface="Montserrat"/>
                <a:sym typeface="Montserrat"/>
                <a:hlinkClick r:id="rId19"/>
              </a:rPr>
              <a:t>Faical El ADLOUN</a:t>
            </a:r>
            <a:r>
              <a:rPr lang="en-US" sz="1200">
                <a:solidFill>
                  <a:schemeClr val="dk1"/>
                </a:solidFill>
                <a:latin typeface="Montserrat"/>
                <a:ea typeface="Montserrat"/>
                <a:cs typeface="Montserrat"/>
                <a:sym typeface="Montserrat"/>
              </a:rPr>
              <a:t>I, Leica, Casablanca, Morocco</a:t>
            </a:r>
            <a:endParaRPr sz="1200">
              <a:solidFill>
                <a:schemeClr val="dk1"/>
              </a:solidFill>
              <a:latin typeface="Montserrat"/>
              <a:ea typeface="Montserrat"/>
              <a:cs typeface="Montserrat"/>
              <a:sym typeface="Montserrat"/>
            </a:endParaRPr>
          </a:p>
          <a:p>
            <a:pPr indent="-304800" lvl="0" marL="457200" marR="0" rtl="0" algn="l">
              <a:spcBef>
                <a:spcPts val="0"/>
              </a:spcBef>
              <a:spcAft>
                <a:spcPts val="0"/>
              </a:spcAft>
              <a:buClr>
                <a:schemeClr val="dk1"/>
              </a:buClr>
              <a:buSzPts val="1200"/>
              <a:buFont typeface="Montserrat"/>
              <a:buChar char="●"/>
            </a:pPr>
            <a:r>
              <a:rPr lang="en-US" sz="1200" u="sng">
                <a:solidFill>
                  <a:schemeClr val="hlink"/>
                </a:solidFill>
                <a:latin typeface="Montserrat"/>
                <a:ea typeface="Montserrat"/>
                <a:cs typeface="Montserrat"/>
                <a:sym typeface="Montserrat"/>
                <a:hlinkClick r:id="rId20"/>
              </a:rPr>
              <a:t>Shayne Ayford</a:t>
            </a:r>
            <a:r>
              <a:rPr lang="en-US" sz="1200">
                <a:solidFill>
                  <a:schemeClr val="dk1"/>
                </a:solidFill>
                <a:latin typeface="Montserrat"/>
                <a:ea typeface="Montserrat"/>
                <a:cs typeface="Montserrat"/>
                <a:sym typeface="Montserrat"/>
              </a:rPr>
              <a:t>, Optron, Capetown, South Africa</a:t>
            </a:r>
            <a:endParaRPr sz="1200">
              <a:solidFill>
                <a:schemeClr val="dk1"/>
              </a:solidFill>
              <a:latin typeface="Montserrat"/>
              <a:ea typeface="Montserrat"/>
              <a:cs typeface="Montserrat"/>
              <a:sym typeface="Montserrat"/>
            </a:endParaRPr>
          </a:p>
          <a:p>
            <a:pPr indent="-304800" lvl="0" marL="457200" marR="0" rtl="0" algn="l">
              <a:spcBef>
                <a:spcPts val="0"/>
              </a:spcBef>
              <a:spcAft>
                <a:spcPts val="0"/>
              </a:spcAft>
              <a:buClr>
                <a:schemeClr val="dk1"/>
              </a:buClr>
              <a:buSzPts val="1200"/>
              <a:buFont typeface="Montserrat"/>
              <a:buChar char="●"/>
            </a:pPr>
            <a:r>
              <a:rPr lang="en-US" sz="1200" u="sng">
                <a:solidFill>
                  <a:schemeClr val="hlink"/>
                </a:solidFill>
                <a:latin typeface="Montserrat"/>
                <a:ea typeface="Montserrat"/>
                <a:cs typeface="Montserrat"/>
                <a:sym typeface="Montserrat"/>
                <a:hlinkClick r:id="rId21"/>
              </a:rPr>
              <a:t>Pierre Potgieter</a:t>
            </a:r>
            <a:r>
              <a:rPr lang="en-US" sz="1200">
                <a:solidFill>
                  <a:schemeClr val="dk1"/>
                </a:solidFill>
                <a:latin typeface="Montserrat"/>
                <a:ea typeface="Montserrat"/>
                <a:cs typeface="Montserrat"/>
                <a:sym typeface="Montserrat"/>
              </a:rPr>
              <a:t> - EE Publishers “PositionIT, Capetown, South Africa </a:t>
            </a:r>
            <a:endParaRPr sz="1200">
              <a:solidFill>
                <a:schemeClr val="dk1"/>
              </a:solidFill>
              <a:latin typeface="Montserrat"/>
              <a:ea typeface="Montserrat"/>
              <a:cs typeface="Montserrat"/>
              <a:sym typeface="Montserrat"/>
            </a:endParaRPr>
          </a:p>
          <a:p>
            <a:pPr indent="-304800" lvl="0" marL="457200" marR="0" rtl="0" algn="l">
              <a:spcBef>
                <a:spcPts val="0"/>
              </a:spcBef>
              <a:spcAft>
                <a:spcPts val="0"/>
              </a:spcAft>
              <a:buClr>
                <a:schemeClr val="dk1"/>
              </a:buClr>
              <a:buSzPts val="1200"/>
              <a:buFont typeface="Montserrat"/>
              <a:buChar char="●"/>
            </a:pPr>
            <a:r>
              <a:rPr lang="en-US" sz="1200">
                <a:solidFill>
                  <a:schemeClr val="dk1"/>
                </a:solidFill>
                <a:latin typeface="Montserrat"/>
                <a:ea typeface="Montserrat"/>
                <a:cs typeface="Montserrat"/>
                <a:sym typeface="Montserrat"/>
              </a:rPr>
              <a:t>Diana Ahiaku - Student Ghana </a:t>
            </a:r>
            <a:endParaRPr sz="1200">
              <a:solidFill>
                <a:schemeClr val="dk1"/>
              </a:solidFill>
              <a:latin typeface="Montserrat"/>
              <a:ea typeface="Montserrat"/>
              <a:cs typeface="Montserrat"/>
              <a:sym typeface="Montserrat"/>
            </a:endParaRPr>
          </a:p>
          <a:p>
            <a:pPr indent="-304800" lvl="0" marL="457200" marR="0" rtl="0" algn="l">
              <a:spcBef>
                <a:spcPts val="0"/>
              </a:spcBef>
              <a:spcAft>
                <a:spcPts val="0"/>
              </a:spcAft>
              <a:buClr>
                <a:schemeClr val="dk1"/>
              </a:buClr>
              <a:buSzPts val="1200"/>
              <a:buFont typeface="Montserrat"/>
              <a:buChar char="●"/>
            </a:pPr>
            <a:r>
              <a:rPr lang="en-US" sz="1200" u="sng">
                <a:solidFill>
                  <a:schemeClr val="hlink"/>
                </a:solidFill>
                <a:latin typeface="Montserrat"/>
                <a:ea typeface="Montserrat"/>
                <a:cs typeface="Montserrat"/>
                <a:sym typeface="Montserrat"/>
                <a:hlinkClick r:id="rId22"/>
              </a:rPr>
              <a:t>Joshua Azorliade</a:t>
            </a:r>
            <a:r>
              <a:rPr lang="en-US" sz="1200">
                <a:solidFill>
                  <a:schemeClr val="dk1"/>
                </a:solidFill>
                <a:latin typeface="Montserrat"/>
                <a:ea typeface="Montserrat"/>
                <a:cs typeface="Montserrat"/>
                <a:sym typeface="Montserrat"/>
              </a:rPr>
              <a:t>, Quest Consolidated Ltd,  Accra, Ghana</a:t>
            </a:r>
            <a:endParaRPr sz="1200">
              <a:solidFill>
                <a:schemeClr val="dk1"/>
              </a:solidFill>
              <a:latin typeface="Montserrat"/>
              <a:ea typeface="Montserrat"/>
              <a:cs typeface="Montserrat"/>
              <a:sym typeface="Montserrat"/>
            </a:endParaRPr>
          </a:p>
        </p:txBody>
      </p:sp>
      <p:sp>
        <p:nvSpPr>
          <p:cNvPr id="209" name="Google Shape;209;p24"/>
          <p:cNvSpPr txBox="1"/>
          <p:nvPr/>
        </p:nvSpPr>
        <p:spPr>
          <a:xfrm>
            <a:off x="7465650" y="2345200"/>
            <a:ext cx="4415700" cy="196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Montserrat"/>
                <a:ea typeface="Montserrat"/>
                <a:cs typeface="Montserrat"/>
                <a:sym typeface="Montserrat"/>
              </a:rPr>
              <a:t>USA</a:t>
            </a:r>
            <a:endParaRPr b="1" sz="1200">
              <a:latin typeface="Montserrat"/>
              <a:ea typeface="Montserrat"/>
              <a:cs typeface="Montserrat"/>
              <a:sym typeface="Montserrat"/>
            </a:endParaRPr>
          </a:p>
          <a:p>
            <a:pPr indent="-304800" lvl="0" marL="457200" marR="0" rtl="0" algn="l">
              <a:spcBef>
                <a:spcPts val="0"/>
              </a:spcBef>
              <a:spcAft>
                <a:spcPts val="0"/>
              </a:spcAft>
              <a:buClr>
                <a:schemeClr val="dk1"/>
              </a:buClr>
              <a:buSzPts val="1200"/>
              <a:buFont typeface="Montserrat"/>
              <a:buChar char="●"/>
            </a:pPr>
            <a:r>
              <a:rPr lang="en-US" sz="1200" u="sng">
                <a:solidFill>
                  <a:schemeClr val="hlink"/>
                </a:solidFill>
                <a:latin typeface="Montserrat"/>
                <a:ea typeface="Montserrat"/>
                <a:cs typeface="Montserrat"/>
                <a:sym typeface="Montserrat"/>
                <a:hlinkClick r:id="rId23"/>
              </a:rPr>
              <a:t>Kent Groh</a:t>
            </a:r>
            <a:r>
              <a:rPr lang="en-US" sz="1200">
                <a:solidFill>
                  <a:schemeClr val="dk1"/>
                </a:solidFill>
                <a:latin typeface="Montserrat"/>
                <a:ea typeface="Montserrat"/>
                <a:cs typeface="Montserrat"/>
                <a:sym typeface="Montserrat"/>
              </a:rPr>
              <a:t> – Stantec | United Surveyors of Arizona - Temple, Arizona</a:t>
            </a:r>
            <a:endParaRPr sz="1200">
              <a:latin typeface="Montserrat"/>
              <a:ea typeface="Montserrat"/>
              <a:cs typeface="Montserrat"/>
              <a:sym typeface="Montserrat"/>
            </a:endParaRPr>
          </a:p>
          <a:p>
            <a:pPr indent="-304800" lvl="0" marL="457200" marR="0" rtl="0" algn="l">
              <a:spcBef>
                <a:spcPts val="0"/>
              </a:spcBef>
              <a:spcAft>
                <a:spcPts val="0"/>
              </a:spcAft>
              <a:buClr>
                <a:schemeClr val="dk1"/>
              </a:buClr>
              <a:buSzPts val="1200"/>
              <a:buFont typeface="Montserrat"/>
              <a:buChar char="●"/>
            </a:pPr>
            <a:r>
              <a:rPr lang="en-US" sz="1200" u="sng">
                <a:solidFill>
                  <a:schemeClr val="hlink"/>
                </a:solidFill>
                <a:latin typeface="Montserrat"/>
                <a:ea typeface="Montserrat"/>
                <a:cs typeface="Montserrat"/>
                <a:sym typeface="Montserrat"/>
                <a:hlinkClick r:id="rId24"/>
              </a:rPr>
              <a:t>Phil Fedor</a:t>
            </a:r>
            <a:r>
              <a:rPr lang="en-US" sz="1200">
                <a:solidFill>
                  <a:schemeClr val="dk1"/>
                </a:solidFill>
                <a:latin typeface="Montserrat"/>
                <a:ea typeface="Montserrat"/>
                <a:cs typeface="Montserrat"/>
                <a:sym typeface="Montserrat"/>
              </a:rPr>
              <a:t> – Bowman Consulting - Buckeye, Arizona</a:t>
            </a:r>
            <a:endParaRPr sz="1200">
              <a:solidFill>
                <a:schemeClr val="dk1"/>
              </a:solidFill>
              <a:latin typeface="Montserrat"/>
              <a:ea typeface="Montserrat"/>
              <a:cs typeface="Montserrat"/>
              <a:sym typeface="Montserrat"/>
            </a:endParaRPr>
          </a:p>
          <a:p>
            <a:pPr indent="-304800" lvl="0" marL="457200" marR="0" rtl="0" algn="l">
              <a:spcBef>
                <a:spcPts val="0"/>
              </a:spcBef>
              <a:spcAft>
                <a:spcPts val="0"/>
              </a:spcAft>
              <a:buClr>
                <a:schemeClr val="dk1"/>
              </a:buClr>
              <a:buSzPts val="1200"/>
              <a:buFont typeface="Montserrat"/>
              <a:buChar char="●"/>
            </a:pPr>
            <a:r>
              <a:rPr lang="en-US" sz="1200" u="sng">
                <a:solidFill>
                  <a:schemeClr val="hlink"/>
                </a:solidFill>
                <a:latin typeface="Montserrat"/>
                <a:ea typeface="Montserrat"/>
                <a:cs typeface="Montserrat"/>
                <a:sym typeface="Montserrat"/>
                <a:hlinkClick r:id="rId25"/>
              </a:rPr>
              <a:t>Ryan Swingley</a:t>
            </a:r>
            <a:r>
              <a:rPr lang="en-US" sz="1200">
                <a:solidFill>
                  <a:schemeClr val="dk1"/>
                </a:solidFill>
                <a:latin typeface="Montserrat"/>
                <a:ea typeface="Montserrat"/>
                <a:cs typeface="Montserrat"/>
                <a:sym typeface="Montserrat"/>
              </a:rPr>
              <a:t> - ESP Associates, Indianapolis, Indiana</a:t>
            </a:r>
            <a:endParaRPr sz="1200">
              <a:solidFill>
                <a:schemeClr val="dk1"/>
              </a:solidFill>
              <a:latin typeface="Montserrat"/>
              <a:ea typeface="Montserrat"/>
              <a:cs typeface="Montserrat"/>
              <a:sym typeface="Montserrat"/>
            </a:endParaRPr>
          </a:p>
          <a:p>
            <a:pPr indent="-304800" lvl="0" marL="457200" marR="0" rtl="0" algn="l">
              <a:spcBef>
                <a:spcPts val="0"/>
              </a:spcBef>
              <a:spcAft>
                <a:spcPts val="0"/>
              </a:spcAft>
              <a:buClr>
                <a:schemeClr val="dk1"/>
              </a:buClr>
              <a:buSzPts val="1200"/>
              <a:buFont typeface="Montserrat"/>
              <a:buChar char="●"/>
            </a:pPr>
            <a:r>
              <a:rPr lang="en-US" sz="1200" u="sng">
                <a:solidFill>
                  <a:schemeClr val="hlink"/>
                </a:solidFill>
                <a:latin typeface="Montserrat"/>
                <a:ea typeface="Montserrat"/>
                <a:cs typeface="Montserrat"/>
                <a:sym typeface="Montserrat"/>
                <a:hlinkClick r:id="rId26"/>
              </a:rPr>
              <a:t>Daniel Gomez </a:t>
            </a:r>
            <a:r>
              <a:rPr lang="en-US" sz="1200">
                <a:solidFill>
                  <a:schemeClr val="dk1"/>
                </a:solidFill>
                <a:latin typeface="Montserrat"/>
                <a:ea typeface="Montserrat"/>
                <a:cs typeface="Montserrat"/>
                <a:sym typeface="Montserrat"/>
              </a:rPr>
              <a:t>- BNP Media “POB” - Detroit, Michigan</a:t>
            </a:r>
            <a:endParaRPr sz="1200">
              <a:solidFill>
                <a:schemeClr val="dk1"/>
              </a:solidFill>
              <a:latin typeface="Montserrat"/>
              <a:ea typeface="Montserrat"/>
              <a:cs typeface="Montserrat"/>
              <a:sym typeface="Montserrat"/>
            </a:endParaRPr>
          </a:p>
          <a:p>
            <a:pPr indent="-304800" lvl="0" marL="457200" marR="0" rtl="0" algn="l">
              <a:spcBef>
                <a:spcPts val="0"/>
              </a:spcBef>
              <a:spcAft>
                <a:spcPts val="0"/>
              </a:spcAft>
              <a:buClr>
                <a:schemeClr val="dk1"/>
              </a:buClr>
              <a:buSzPts val="1200"/>
              <a:buFont typeface="Montserrat"/>
              <a:buChar char="●"/>
            </a:pPr>
            <a:r>
              <a:rPr lang="en-US" sz="1200" u="sng">
                <a:solidFill>
                  <a:schemeClr val="hlink"/>
                </a:solidFill>
                <a:latin typeface="Montserrat"/>
                <a:ea typeface="Montserrat"/>
                <a:cs typeface="Montserrat"/>
                <a:sym typeface="Montserrat"/>
                <a:hlinkClick r:id="rId27"/>
              </a:rPr>
              <a:t>Farah Etcheverry </a:t>
            </a:r>
            <a:r>
              <a:rPr lang="en-US" sz="1200">
                <a:solidFill>
                  <a:schemeClr val="dk1"/>
                </a:solidFill>
                <a:latin typeface="Montserrat"/>
                <a:ea typeface="Montserrat"/>
                <a:cs typeface="Montserrat"/>
                <a:sym typeface="Montserrat"/>
              </a:rPr>
              <a:t>- Etcheverry Land Surveying, Cottonwood, Arizona </a:t>
            </a:r>
            <a:endParaRPr sz="1200">
              <a:solidFill>
                <a:schemeClr val="dk1"/>
              </a:solidFill>
              <a:latin typeface="Montserrat"/>
              <a:ea typeface="Montserrat"/>
              <a:cs typeface="Montserrat"/>
              <a:sym typeface="Montserrat"/>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10" name="Google Shape;210;p24"/>
          <p:cNvSpPr txBox="1"/>
          <p:nvPr/>
        </p:nvSpPr>
        <p:spPr>
          <a:xfrm>
            <a:off x="664900" y="5387800"/>
            <a:ext cx="4663500" cy="1637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Montserrat"/>
                <a:ea typeface="Montserrat"/>
                <a:cs typeface="Montserrat"/>
                <a:sym typeface="Montserrat"/>
              </a:rPr>
              <a:t>Australia</a:t>
            </a:r>
            <a:endParaRPr b="1" sz="1200">
              <a:latin typeface="Montserrat"/>
              <a:ea typeface="Montserrat"/>
              <a:cs typeface="Montserrat"/>
              <a:sym typeface="Montserrat"/>
            </a:endParaRPr>
          </a:p>
          <a:p>
            <a:pPr indent="-304800" lvl="0" marL="457200" marR="0" rtl="0" algn="l">
              <a:spcBef>
                <a:spcPts val="0"/>
              </a:spcBef>
              <a:spcAft>
                <a:spcPts val="0"/>
              </a:spcAft>
              <a:buClr>
                <a:schemeClr val="dk1"/>
              </a:buClr>
              <a:buSzPts val="1200"/>
              <a:buFont typeface="Montserrat"/>
              <a:buChar char="●"/>
            </a:pPr>
            <a:r>
              <a:rPr lang="en-US" sz="1200">
                <a:solidFill>
                  <a:schemeClr val="dk1"/>
                </a:solidFill>
                <a:latin typeface="Montserrat"/>
                <a:ea typeface="Montserrat"/>
                <a:cs typeface="Montserrat"/>
                <a:sym typeface="Montserrat"/>
              </a:rPr>
              <a:t>C R Kennedy – (Storage) Melbourne</a:t>
            </a:r>
            <a:endParaRPr sz="1200">
              <a:latin typeface="Montserrat"/>
              <a:ea typeface="Montserrat"/>
              <a:cs typeface="Montserrat"/>
              <a:sym typeface="Montserrat"/>
            </a:endParaRPr>
          </a:p>
          <a:p>
            <a:pPr indent="-304800" lvl="0" marL="457200" marR="0" rtl="0" algn="l">
              <a:spcBef>
                <a:spcPts val="0"/>
              </a:spcBef>
              <a:spcAft>
                <a:spcPts val="0"/>
              </a:spcAft>
              <a:buClr>
                <a:schemeClr val="dk1"/>
              </a:buClr>
              <a:buSzPts val="1200"/>
              <a:buFont typeface="Montserrat"/>
              <a:buChar char="●"/>
            </a:pPr>
            <a:r>
              <a:rPr lang="en-US" sz="1200" u="sng">
                <a:solidFill>
                  <a:schemeClr val="hlink"/>
                </a:solidFill>
                <a:latin typeface="Montserrat"/>
                <a:ea typeface="Montserrat"/>
                <a:cs typeface="Montserrat"/>
                <a:sym typeface="Montserrat"/>
                <a:hlinkClick r:id="rId28"/>
              </a:rPr>
              <a:t>Matt Rumbelow</a:t>
            </a:r>
            <a:r>
              <a:rPr lang="en-US" sz="1200">
                <a:solidFill>
                  <a:schemeClr val="dk1"/>
                </a:solidFill>
                <a:latin typeface="Montserrat"/>
                <a:ea typeface="Montserrat"/>
                <a:cs typeface="Montserrat"/>
                <a:sym typeface="Montserrat"/>
              </a:rPr>
              <a:t> - Melbourne</a:t>
            </a:r>
            <a:endParaRPr sz="1200">
              <a:solidFill>
                <a:schemeClr val="dk1"/>
              </a:solidFill>
              <a:latin typeface="Montserrat"/>
              <a:ea typeface="Montserrat"/>
              <a:cs typeface="Montserrat"/>
              <a:sym typeface="Montserrat"/>
            </a:endParaRPr>
          </a:p>
          <a:p>
            <a:pPr indent="-304800" lvl="0" marL="457200" marR="0" rtl="0" algn="l">
              <a:spcBef>
                <a:spcPts val="0"/>
              </a:spcBef>
              <a:spcAft>
                <a:spcPts val="0"/>
              </a:spcAft>
              <a:buClr>
                <a:schemeClr val="dk1"/>
              </a:buClr>
              <a:buSzPts val="1200"/>
              <a:buFont typeface="Montserrat"/>
              <a:buChar char="●"/>
            </a:pPr>
            <a:r>
              <a:rPr lang="en-US" sz="1200">
                <a:solidFill>
                  <a:schemeClr val="dk1"/>
                </a:solidFill>
                <a:latin typeface="Montserrat"/>
                <a:ea typeface="Montserrat"/>
                <a:cs typeface="Montserrat"/>
                <a:sym typeface="Montserrat"/>
              </a:rPr>
              <a:t>Surveying Taskforce NSW</a:t>
            </a:r>
            <a:endParaRPr sz="1200">
              <a:latin typeface="Montserrat"/>
              <a:ea typeface="Montserrat"/>
              <a:cs typeface="Montserrat"/>
              <a:sym typeface="Montserrat"/>
            </a:endParaRPr>
          </a:p>
          <a:p>
            <a:pPr indent="-304800" lvl="0" marL="457200" marR="0" rtl="0" algn="l">
              <a:spcBef>
                <a:spcPts val="0"/>
              </a:spcBef>
              <a:spcAft>
                <a:spcPts val="0"/>
              </a:spcAft>
              <a:buClr>
                <a:schemeClr val="dk1"/>
              </a:buClr>
              <a:buSzPts val="1200"/>
              <a:buFont typeface="Montserrat"/>
              <a:buChar char="●"/>
            </a:pPr>
            <a:r>
              <a:rPr lang="en-US" sz="1200">
                <a:solidFill>
                  <a:schemeClr val="dk1"/>
                </a:solidFill>
                <a:latin typeface="Montserrat"/>
                <a:ea typeface="Montserrat"/>
                <a:cs typeface="Montserrat"/>
                <a:sym typeface="Montserrat"/>
              </a:rPr>
              <a:t>Surveying Taskforce Victoria</a:t>
            </a:r>
            <a:endParaRPr sz="1200">
              <a:latin typeface="Montserrat"/>
              <a:ea typeface="Montserrat"/>
              <a:cs typeface="Montserrat"/>
              <a:sym typeface="Montserrat"/>
            </a:endParaRPr>
          </a:p>
          <a:p>
            <a:pPr indent="-304800" lvl="0" marL="457200" marR="0" rtl="0" algn="l">
              <a:spcBef>
                <a:spcPts val="0"/>
              </a:spcBef>
              <a:spcAft>
                <a:spcPts val="0"/>
              </a:spcAft>
              <a:buClr>
                <a:schemeClr val="dk1"/>
              </a:buClr>
              <a:buSzPts val="1200"/>
              <a:buFont typeface="Montserrat"/>
              <a:buChar char="●"/>
            </a:pPr>
            <a:r>
              <a:rPr lang="en-US" sz="1200">
                <a:solidFill>
                  <a:schemeClr val="dk1"/>
                </a:solidFill>
                <a:latin typeface="Montserrat"/>
                <a:ea typeface="Montserrat"/>
                <a:cs typeface="Montserrat"/>
                <a:sym typeface="Montserrat"/>
              </a:rPr>
              <a:t>Destination Spatial Queensland</a:t>
            </a:r>
            <a:endParaRPr sz="1200">
              <a:latin typeface="Montserrat"/>
              <a:ea typeface="Montserrat"/>
              <a:cs typeface="Montserrat"/>
              <a:sym typeface="Montserrat"/>
            </a:endParaRPr>
          </a:p>
          <a:p>
            <a:pPr indent="-304800" lvl="1" marL="914400" marR="0" rtl="0" algn="l">
              <a:spcBef>
                <a:spcPts val="0"/>
              </a:spcBef>
              <a:spcAft>
                <a:spcPts val="0"/>
              </a:spcAft>
              <a:buClr>
                <a:schemeClr val="dk1"/>
              </a:buClr>
              <a:buSzPts val="1200"/>
              <a:buFont typeface="Montserrat"/>
              <a:buChar char="○"/>
            </a:pPr>
            <a:r>
              <a:rPr i="0" lang="en-US" sz="1200" u="none" cap="none" strike="noStrike">
                <a:solidFill>
                  <a:schemeClr val="dk1"/>
                </a:solidFill>
                <a:latin typeface="Montserrat"/>
                <a:ea typeface="Montserrat"/>
                <a:cs typeface="Montserrat"/>
                <a:sym typeface="Montserrat"/>
              </a:rPr>
              <a:t>Geospatial Science </a:t>
            </a:r>
            <a:endParaRPr i="0" sz="1200" u="none" cap="none" strike="noStrike">
              <a:solidFill>
                <a:schemeClr val="dk1"/>
              </a:solidFill>
              <a:latin typeface="Montserrat"/>
              <a:ea typeface="Montserrat"/>
              <a:cs typeface="Montserrat"/>
              <a:sym typeface="Montserrat"/>
            </a:endParaRPr>
          </a:p>
          <a:p>
            <a:pPr indent="-304800" lvl="0" marL="457200" marR="0" rtl="0" algn="l">
              <a:spcBef>
                <a:spcPts val="0"/>
              </a:spcBef>
              <a:spcAft>
                <a:spcPts val="0"/>
              </a:spcAft>
              <a:buClr>
                <a:schemeClr val="dk1"/>
              </a:buClr>
              <a:buSzPts val="1200"/>
              <a:buFont typeface="Montserrat"/>
              <a:buChar char="●"/>
            </a:pPr>
            <a:r>
              <a:rPr lang="en-US" sz="1200" u="sng">
                <a:solidFill>
                  <a:schemeClr val="hlink"/>
                </a:solidFill>
                <a:latin typeface="Montserrat"/>
                <a:ea typeface="Montserrat"/>
                <a:cs typeface="Montserrat"/>
                <a:sym typeface="Montserrat"/>
                <a:hlinkClick r:id="rId29"/>
              </a:rPr>
              <a:t>Paul Mead</a:t>
            </a:r>
            <a:r>
              <a:rPr lang="en-US" sz="1200">
                <a:solidFill>
                  <a:schemeClr val="dk1"/>
                </a:solidFill>
                <a:latin typeface="Montserrat"/>
                <a:ea typeface="Montserrat"/>
                <a:cs typeface="Montserrat"/>
                <a:sym typeface="Montserrat"/>
              </a:rPr>
              <a:t> &amp; Dr Karen Joyce - </a:t>
            </a:r>
            <a:r>
              <a:rPr lang="en-US" sz="1200" u="sng">
                <a:solidFill>
                  <a:schemeClr val="hlink"/>
                </a:solidFill>
                <a:latin typeface="Montserrat"/>
                <a:ea typeface="Montserrat"/>
                <a:cs typeface="Montserrat"/>
                <a:sym typeface="Montserrat"/>
                <a:hlinkClick r:id="rId30"/>
              </a:rPr>
              <a:t>She Maps</a:t>
            </a:r>
            <a:r>
              <a:rPr lang="en-US" sz="1200">
                <a:solidFill>
                  <a:schemeClr val="dk1"/>
                </a:solidFill>
                <a:latin typeface="Montserrat"/>
                <a:ea typeface="Montserrat"/>
                <a:cs typeface="Montserrat"/>
                <a:sym typeface="Montserrat"/>
              </a:rPr>
              <a:t>, Cairns</a:t>
            </a:r>
            <a:endParaRPr sz="1200">
              <a:solidFill>
                <a:schemeClr val="dk1"/>
              </a:solidFill>
              <a:latin typeface="Montserrat"/>
              <a:ea typeface="Montserrat"/>
              <a:cs typeface="Montserrat"/>
              <a:sym typeface="Montserrat"/>
            </a:endParaRPr>
          </a:p>
          <a:p>
            <a:pPr indent="0" lvl="0" marL="914400" marR="0" rtl="0" algn="l">
              <a:spcBef>
                <a:spcPts val="0"/>
              </a:spcBef>
              <a:spcAft>
                <a:spcPts val="0"/>
              </a:spcAft>
              <a:buNone/>
            </a:pPr>
            <a:r>
              <a:t/>
            </a:r>
            <a:endParaRPr sz="1200">
              <a:solidFill>
                <a:schemeClr val="dk1"/>
              </a:solidFill>
              <a:latin typeface="Montserrat"/>
              <a:ea typeface="Montserrat"/>
              <a:cs typeface="Montserrat"/>
              <a:sym typeface="Montserrat"/>
            </a:endParaRPr>
          </a:p>
        </p:txBody>
      </p:sp>
      <p:pic>
        <p:nvPicPr>
          <p:cNvPr id="211" name="Google Shape;211;p24"/>
          <p:cNvPicPr preferRelativeResize="0"/>
          <p:nvPr/>
        </p:nvPicPr>
        <p:blipFill rotWithShape="1">
          <a:blip r:embed="rId31">
            <a:alphaModFix/>
          </a:blip>
          <a:srcRect b="0" l="0" r="0" t="0"/>
          <a:stretch/>
        </p:blipFill>
        <p:spPr>
          <a:xfrm>
            <a:off x="9129324" y="5274340"/>
            <a:ext cx="1448517" cy="1454503"/>
          </a:xfrm>
          <a:prstGeom prst="rect">
            <a:avLst/>
          </a:prstGeom>
          <a:noFill/>
          <a:ln>
            <a:noFill/>
          </a:ln>
        </p:spPr>
      </p:pic>
      <p:pic>
        <p:nvPicPr>
          <p:cNvPr id="212" name="Google Shape;212;p24"/>
          <p:cNvPicPr preferRelativeResize="0"/>
          <p:nvPr/>
        </p:nvPicPr>
        <p:blipFill rotWithShape="1">
          <a:blip r:embed="rId32">
            <a:alphaModFix/>
          </a:blip>
          <a:srcRect b="0" l="0" r="0" t="0"/>
          <a:stretch/>
        </p:blipFill>
        <p:spPr>
          <a:xfrm>
            <a:off x="10736298" y="5274352"/>
            <a:ext cx="1145050" cy="1311009"/>
          </a:xfrm>
          <a:prstGeom prst="rect">
            <a:avLst/>
          </a:prstGeom>
          <a:noFill/>
          <a:ln>
            <a:noFill/>
          </a:ln>
        </p:spPr>
      </p:pic>
      <p:pic>
        <p:nvPicPr>
          <p:cNvPr id="213" name="Google Shape;213;p24"/>
          <p:cNvPicPr preferRelativeResize="0"/>
          <p:nvPr/>
        </p:nvPicPr>
        <p:blipFill rotWithShape="1">
          <a:blip r:embed="rId33">
            <a:alphaModFix/>
          </a:blip>
          <a:srcRect b="9929" l="0" r="0" t="14035"/>
          <a:stretch/>
        </p:blipFill>
        <p:spPr>
          <a:xfrm>
            <a:off x="9129324" y="149142"/>
            <a:ext cx="2878497" cy="2188635"/>
          </a:xfrm>
          <a:prstGeom prst="rect">
            <a:avLst/>
          </a:prstGeom>
          <a:noFill/>
          <a:ln>
            <a:noFill/>
          </a:ln>
        </p:spPr>
      </p:pic>
      <p:pic>
        <p:nvPicPr>
          <p:cNvPr id="214" name="Google Shape;214;p24"/>
          <p:cNvPicPr preferRelativeResize="0"/>
          <p:nvPr/>
        </p:nvPicPr>
        <p:blipFill>
          <a:blip r:embed="rId34">
            <a:alphaModFix/>
          </a:blip>
          <a:stretch>
            <a:fillRect/>
          </a:stretch>
        </p:blipFill>
        <p:spPr>
          <a:xfrm>
            <a:off x="5966138" y="5883171"/>
            <a:ext cx="3020022" cy="833025"/>
          </a:xfrm>
          <a:prstGeom prst="rect">
            <a:avLst/>
          </a:prstGeom>
          <a:noFill/>
          <a:ln>
            <a:noFill/>
          </a:ln>
        </p:spPr>
      </p:pic>
      <p:pic>
        <p:nvPicPr>
          <p:cNvPr id="215" name="Google Shape;215;p24"/>
          <p:cNvPicPr preferRelativeResize="0"/>
          <p:nvPr/>
        </p:nvPicPr>
        <p:blipFill>
          <a:blip r:embed="rId35">
            <a:alphaModFix/>
          </a:blip>
          <a:stretch>
            <a:fillRect/>
          </a:stretch>
        </p:blipFill>
        <p:spPr>
          <a:xfrm>
            <a:off x="4555201" y="5942275"/>
            <a:ext cx="982600" cy="714849"/>
          </a:xfrm>
          <a:prstGeom prst="rect">
            <a:avLst/>
          </a:prstGeom>
          <a:noFill/>
          <a:ln>
            <a:noFill/>
          </a:ln>
        </p:spPr>
      </p:pic>
      <p:sp>
        <p:nvSpPr>
          <p:cNvPr id="216" name="Google Shape;216;p24"/>
          <p:cNvSpPr txBox="1"/>
          <p:nvPr/>
        </p:nvSpPr>
        <p:spPr>
          <a:xfrm>
            <a:off x="7525225" y="4436400"/>
            <a:ext cx="4415700" cy="196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Montserrat"/>
                <a:ea typeface="Montserrat"/>
                <a:cs typeface="Montserrat"/>
                <a:sym typeface="Montserrat"/>
              </a:rPr>
              <a:t>Europe</a:t>
            </a:r>
            <a:endParaRPr b="1" sz="1200">
              <a:latin typeface="Montserrat"/>
              <a:ea typeface="Montserrat"/>
              <a:cs typeface="Montserrat"/>
              <a:sym typeface="Montserrat"/>
            </a:endParaRPr>
          </a:p>
          <a:p>
            <a:pPr indent="-304800" lvl="0" marL="457200" marR="0" rtl="0" algn="l">
              <a:spcBef>
                <a:spcPts val="0"/>
              </a:spcBef>
              <a:spcAft>
                <a:spcPts val="0"/>
              </a:spcAft>
              <a:buSzPts val="1200"/>
              <a:buFont typeface="Montserrat"/>
              <a:buChar char="●"/>
            </a:pPr>
            <a:r>
              <a:rPr lang="en-US" sz="1200" u="sng">
                <a:solidFill>
                  <a:schemeClr val="hlink"/>
                </a:solidFill>
                <a:latin typeface="Montserrat"/>
                <a:ea typeface="Montserrat"/>
                <a:cs typeface="Montserrat"/>
                <a:sym typeface="Montserrat"/>
                <a:hlinkClick r:id="rId36"/>
              </a:rPr>
              <a:t>Isabel Brüstle</a:t>
            </a:r>
            <a:r>
              <a:rPr lang="en-US" sz="1200">
                <a:latin typeface="Montserrat"/>
                <a:ea typeface="Montserrat"/>
                <a:cs typeface="Montserrat"/>
                <a:sym typeface="Montserrat"/>
              </a:rPr>
              <a:t> - </a:t>
            </a:r>
            <a:r>
              <a:rPr lang="en-US" sz="1200" u="sng">
                <a:solidFill>
                  <a:schemeClr val="hlink"/>
                </a:solidFill>
                <a:highlight>
                  <a:srgbClr val="FFFFFF"/>
                </a:highlight>
                <a:latin typeface="Montserrat"/>
                <a:ea typeface="Montserrat"/>
                <a:cs typeface="Montserrat"/>
                <a:sym typeface="Montserrat"/>
                <a:hlinkClick r:id="rId37"/>
              </a:rPr>
              <a:t>Ministerium für Ländlichen Raum und Verbraucherschutz</a:t>
            </a:r>
            <a:r>
              <a:rPr lang="en-US" sz="1200">
                <a:highlight>
                  <a:srgbClr val="FFFFFF"/>
                </a:highlight>
                <a:latin typeface="Montserrat"/>
                <a:ea typeface="Montserrat"/>
                <a:cs typeface="Montserrat"/>
                <a:sym typeface="Montserrat"/>
              </a:rPr>
              <a:t> - Stuttgart </a:t>
            </a:r>
            <a:endParaRPr sz="1200">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sp>
        <p:nvSpPr>
          <p:cNvPr id="221" name="Google Shape;221;p25"/>
          <p:cNvSpPr txBox="1"/>
          <p:nvPr>
            <p:ph type="title"/>
          </p:nvPr>
        </p:nvSpPr>
        <p:spPr>
          <a:xfrm>
            <a:off x="626225" y="206450"/>
            <a:ext cx="107820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Arial"/>
              <a:buNone/>
            </a:pPr>
            <a:r>
              <a:rPr b="1" lang="en-US">
                <a:latin typeface="Montserrat"/>
                <a:ea typeface="Montserrat"/>
                <a:cs typeface="Montserrat"/>
                <a:sym typeface="Montserrat"/>
              </a:rPr>
              <a:t>Collaboration 2019 - 2020</a:t>
            </a:r>
            <a:endParaRPr b="1">
              <a:latin typeface="Montserrat"/>
              <a:ea typeface="Montserrat"/>
              <a:cs typeface="Montserrat"/>
              <a:sym typeface="Montserrat"/>
            </a:endParaRPr>
          </a:p>
        </p:txBody>
      </p:sp>
      <p:pic>
        <p:nvPicPr>
          <p:cNvPr descr="../Dropbox/Screenshots/Screenshot%202018-11-16%2009.55.50.png" id="222" name="Google Shape;222;p25"/>
          <p:cNvPicPr preferRelativeResize="0"/>
          <p:nvPr/>
        </p:nvPicPr>
        <p:blipFill rotWithShape="1">
          <a:blip r:embed="rId3">
            <a:alphaModFix/>
          </a:blip>
          <a:srcRect b="17622" l="21794" r="21439" t="16943"/>
          <a:stretch/>
        </p:blipFill>
        <p:spPr>
          <a:xfrm>
            <a:off x="9405990" y="104931"/>
            <a:ext cx="2241367" cy="2120761"/>
          </a:xfrm>
          <a:prstGeom prst="rect">
            <a:avLst/>
          </a:prstGeom>
          <a:noFill/>
          <a:ln>
            <a:noFill/>
          </a:ln>
        </p:spPr>
      </p:pic>
      <p:pic>
        <p:nvPicPr>
          <p:cNvPr id="223" name="Google Shape;223;p25"/>
          <p:cNvPicPr preferRelativeResize="0"/>
          <p:nvPr/>
        </p:nvPicPr>
        <p:blipFill rotWithShape="1">
          <a:blip r:embed="rId4">
            <a:alphaModFix/>
          </a:blip>
          <a:srcRect b="0" l="0" r="0" t="0"/>
          <a:stretch/>
        </p:blipFill>
        <p:spPr>
          <a:xfrm>
            <a:off x="626230" y="1354909"/>
            <a:ext cx="3785029" cy="779923"/>
          </a:xfrm>
          <a:prstGeom prst="rect">
            <a:avLst/>
          </a:prstGeom>
          <a:noFill/>
          <a:ln>
            <a:noFill/>
          </a:ln>
        </p:spPr>
      </p:pic>
      <p:pic>
        <p:nvPicPr>
          <p:cNvPr id="224" name="Google Shape;224;p25"/>
          <p:cNvPicPr preferRelativeResize="0"/>
          <p:nvPr/>
        </p:nvPicPr>
        <p:blipFill rotWithShape="1">
          <a:blip r:embed="rId5">
            <a:alphaModFix/>
          </a:blip>
          <a:srcRect b="0" l="0" r="0" t="0"/>
          <a:stretch/>
        </p:blipFill>
        <p:spPr>
          <a:xfrm>
            <a:off x="626234" y="5418940"/>
            <a:ext cx="5504119" cy="1354860"/>
          </a:xfrm>
          <a:prstGeom prst="rect">
            <a:avLst/>
          </a:prstGeom>
          <a:noFill/>
          <a:ln>
            <a:noFill/>
          </a:ln>
        </p:spPr>
      </p:pic>
      <p:pic>
        <p:nvPicPr>
          <p:cNvPr id="225" name="Google Shape;225;p25"/>
          <p:cNvPicPr preferRelativeResize="0"/>
          <p:nvPr/>
        </p:nvPicPr>
        <p:blipFill rotWithShape="1">
          <a:blip r:embed="rId6">
            <a:alphaModFix/>
          </a:blip>
          <a:srcRect b="0" l="0" r="0" t="0"/>
          <a:stretch/>
        </p:blipFill>
        <p:spPr>
          <a:xfrm>
            <a:off x="626228" y="2278084"/>
            <a:ext cx="2920181" cy="2997610"/>
          </a:xfrm>
          <a:prstGeom prst="rect">
            <a:avLst/>
          </a:prstGeom>
          <a:noFill/>
          <a:ln>
            <a:noFill/>
          </a:ln>
        </p:spPr>
      </p:pic>
      <p:pic>
        <p:nvPicPr>
          <p:cNvPr id="226" name="Google Shape;226;p25"/>
          <p:cNvPicPr preferRelativeResize="0"/>
          <p:nvPr/>
        </p:nvPicPr>
        <p:blipFill rotWithShape="1">
          <a:blip r:embed="rId7">
            <a:alphaModFix/>
          </a:blip>
          <a:srcRect b="0" l="0" r="0" t="0"/>
          <a:stretch/>
        </p:blipFill>
        <p:spPr>
          <a:xfrm>
            <a:off x="4517436" y="1354900"/>
            <a:ext cx="1931588" cy="3886925"/>
          </a:xfrm>
          <a:prstGeom prst="rect">
            <a:avLst/>
          </a:prstGeom>
          <a:noFill/>
          <a:ln>
            <a:noFill/>
          </a:ln>
        </p:spPr>
      </p:pic>
      <p:sp>
        <p:nvSpPr>
          <p:cNvPr id="227" name="Google Shape;227;p25"/>
          <p:cNvSpPr txBox="1"/>
          <p:nvPr/>
        </p:nvSpPr>
        <p:spPr>
          <a:xfrm>
            <a:off x="6449025" y="2225700"/>
            <a:ext cx="5742900" cy="4548000"/>
          </a:xfrm>
          <a:prstGeom prst="rect">
            <a:avLst/>
          </a:prstGeom>
          <a:noFill/>
          <a:ln>
            <a:noFill/>
          </a:ln>
        </p:spPr>
        <p:txBody>
          <a:bodyPr anchorCtr="0" anchor="t" bIns="45700" lIns="91425" spcFirstLastPara="1" rIns="91425" wrap="square" tIns="45700">
            <a:noAutofit/>
          </a:bodyPr>
          <a:lstStyle/>
          <a:p>
            <a:pPr indent="-298450" lvl="0" marL="285750" marR="0" rtl="0" algn="l">
              <a:spcBef>
                <a:spcPts val="0"/>
              </a:spcBef>
              <a:spcAft>
                <a:spcPts val="0"/>
              </a:spcAft>
              <a:buClr>
                <a:schemeClr val="dk1"/>
              </a:buClr>
              <a:buSzPts val="1800"/>
              <a:buFont typeface="Montserrat"/>
              <a:buChar char="•"/>
            </a:pPr>
            <a:r>
              <a:rPr lang="en-US" sz="1800" u="sng">
                <a:solidFill>
                  <a:schemeClr val="hlink"/>
                </a:solidFill>
                <a:latin typeface="Montserrat"/>
                <a:ea typeface="Montserrat"/>
                <a:cs typeface="Montserrat"/>
                <a:sym typeface="Montserrat"/>
                <a:hlinkClick r:id="rId8"/>
              </a:rPr>
              <a:t>Alison Watson</a:t>
            </a:r>
            <a:r>
              <a:rPr lang="en-US" sz="1800">
                <a:solidFill>
                  <a:schemeClr val="dk1"/>
                </a:solidFill>
                <a:latin typeface="Montserrat"/>
                <a:ea typeface="Montserrat"/>
                <a:cs typeface="Montserrat"/>
                <a:sym typeface="Montserrat"/>
              </a:rPr>
              <a:t> provides School Curriculum for 15-18 year olds (GCSE &amp; A-Level) called Design Engineer, Construct</a:t>
            </a:r>
            <a:endParaRPr sz="1800">
              <a:latin typeface="Montserrat"/>
              <a:ea typeface="Montserrat"/>
              <a:cs typeface="Montserrat"/>
              <a:sym typeface="Montserrat"/>
            </a:endParaRPr>
          </a:p>
          <a:p>
            <a:pPr indent="-298450" lvl="0" marL="285750" marR="0" rtl="0" algn="l">
              <a:spcBef>
                <a:spcPts val="0"/>
              </a:spcBef>
              <a:spcAft>
                <a:spcPts val="0"/>
              </a:spcAft>
              <a:buClr>
                <a:schemeClr val="dk1"/>
              </a:buClr>
              <a:buSzPts val="1800"/>
              <a:buFont typeface="Montserrat"/>
              <a:buChar char="•"/>
            </a:pPr>
            <a:r>
              <a:rPr lang="en-US" sz="1800">
                <a:solidFill>
                  <a:schemeClr val="dk1"/>
                </a:solidFill>
                <a:latin typeface="Montserrat"/>
                <a:ea typeface="Montserrat"/>
                <a:cs typeface="Montserrat"/>
                <a:sym typeface="Montserrat"/>
              </a:rPr>
              <a:t>Alison currently writing </a:t>
            </a:r>
            <a:r>
              <a:rPr b="1" lang="en-US" sz="1800" u="sng">
                <a:solidFill>
                  <a:srgbClr val="FF0000"/>
                </a:solidFill>
                <a:latin typeface="Montserrat"/>
                <a:ea typeface="Montserrat"/>
                <a:cs typeface="Montserrat"/>
                <a:sym typeface="Montserrat"/>
              </a:rPr>
              <a:t>Surveying</a:t>
            </a:r>
            <a:r>
              <a:rPr lang="en-US" sz="1800">
                <a:solidFill>
                  <a:schemeClr val="dk1"/>
                </a:solidFill>
                <a:latin typeface="Montserrat"/>
                <a:ea typeface="Montserrat"/>
                <a:cs typeface="Montserrat"/>
                <a:sym typeface="Montserrat"/>
              </a:rPr>
              <a:t> GCSE </a:t>
            </a:r>
            <a:endParaRPr sz="1800">
              <a:latin typeface="Montserrat"/>
              <a:ea typeface="Montserrat"/>
              <a:cs typeface="Montserrat"/>
              <a:sym typeface="Montserrat"/>
            </a:endParaRPr>
          </a:p>
          <a:p>
            <a:pPr indent="-298450" lvl="0" marL="285750" marR="0" rtl="0" algn="l">
              <a:spcBef>
                <a:spcPts val="0"/>
              </a:spcBef>
              <a:spcAft>
                <a:spcPts val="0"/>
              </a:spcAft>
              <a:buClr>
                <a:schemeClr val="dk1"/>
              </a:buClr>
              <a:buSzPts val="1800"/>
              <a:buFont typeface="Montserrat"/>
              <a:buChar char="•"/>
            </a:pPr>
            <a:r>
              <a:rPr lang="en-US" sz="1800">
                <a:solidFill>
                  <a:schemeClr val="dk1"/>
                </a:solidFill>
                <a:latin typeface="Montserrat"/>
                <a:ea typeface="Montserrat"/>
                <a:cs typeface="Montserrat"/>
                <a:sym typeface="Montserrat"/>
              </a:rPr>
              <a:t>GKiS to help promote Alison into Schools worldwide</a:t>
            </a:r>
            <a:endParaRPr sz="1800">
              <a:solidFill>
                <a:schemeClr val="dk1"/>
              </a:solidFill>
              <a:latin typeface="Montserrat"/>
              <a:ea typeface="Montserrat"/>
              <a:cs typeface="Montserrat"/>
              <a:sym typeface="Montserrat"/>
            </a:endParaRPr>
          </a:p>
          <a:p>
            <a:pPr indent="-298450" lvl="0" marL="285750" marR="0" rtl="0" algn="l">
              <a:spcBef>
                <a:spcPts val="0"/>
              </a:spcBef>
              <a:spcAft>
                <a:spcPts val="0"/>
              </a:spcAft>
              <a:buClr>
                <a:schemeClr val="dk1"/>
              </a:buClr>
              <a:buSzPts val="1800"/>
              <a:buFont typeface="Montserrat"/>
              <a:buChar char="•"/>
            </a:pPr>
            <a:r>
              <a:rPr lang="en-US" sz="1800">
                <a:solidFill>
                  <a:schemeClr val="dk1"/>
                </a:solidFill>
                <a:latin typeface="Montserrat"/>
                <a:ea typeface="Montserrat"/>
                <a:cs typeface="Montserrat"/>
                <a:sym typeface="Montserrat"/>
              </a:rPr>
              <a:t>Alison to help GKiS write Curriculum for 8-12 Year olds. (Release at Survey Fest 2019)</a:t>
            </a:r>
            <a:endParaRPr sz="1800">
              <a:latin typeface="Montserrat"/>
              <a:ea typeface="Montserrat"/>
              <a:cs typeface="Montserrat"/>
              <a:sym typeface="Montserrat"/>
            </a:endParaRPr>
          </a:p>
          <a:p>
            <a:pPr indent="-298450" lvl="0" marL="285750" marR="0" rtl="0" algn="l">
              <a:spcBef>
                <a:spcPts val="0"/>
              </a:spcBef>
              <a:spcAft>
                <a:spcPts val="0"/>
              </a:spcAft>
              <a:buClr>
                <a:schemeClr val="dk1"/>
              </a:buClr>
              <a:buSzPts val="1800"/>
              <a:buFont typeface="Montserrat"/>
              <a:buChar char="•"/>
            </a:pPr>
            <a:r>
              <a:rPr lang="en-US" sz="1800">
                <a:solidFill>
                  <a:schemeClr val="dk1"/>
                </a:solidFill>
                <a:latin typeface="Montserrat"/>
                <a:ea typeface="Montserrat"/>
                <a:cs typeface="Montserrat"/>
                <a:sym typeface="Montserrat"/>
              </a:rPr>
              <a:t>GKiS Curriculum feeds directly into DEC Schools</a:t>
            </a:r>
            <a:endParaRPr sz="1800">
              <a:solidFill>
                <a:schemeClr val="dk1"/>
              </a:solidFill>
              <a:latin typeface="Montserrat"/>
              <a:ea typeface="Montserrat"/>
              <a:cs typeface="Montserrat"/>
              <a:sym typeface="Montserrat"/>
            </a:endParaRPr>
          </a:p>
          <a:p>
            <a:pPr indent="-298450" lvl="0" marL="285750" marR="0" rtl="0" algn="l">
              <a:spcBef>
                <a:spcPts val="0"/>
              </a:spcBef>
              <a:spcAft>
                <a:spcPts val="0"/>
              </a:spcAft>
              <a:buClr>
                <a:schemeClr val="dk1"/>
              </a:buClr>
              <a:buSzPts val="1800"/>
              <a:buFont typeface="Montserrat"/>
              <a:buChar char="•"/>
            </a:pPr>
            <a:r>
              <a:rPr lang="en-US" sz="1800" u="sng">
                <a:solidFill>
                  <a:schemeClr val="hlink"/>
                </a:solidFill>
                <a:latin typeface="Montserrat"/>
                <a:ea typeface="Montserrat"/>
                <a:cs typeface="Montserrat"/>
                <a:sym typeface="Montserrat"/>
                <a:hlinkClick r:id="rId9"/>
              </a:rPr>
              <a:t>www.classofyourown.com</a:t>
            </a:r>
            <a:r>
              <a:rPr lang="en-US" sz="1800">
                <a:solidFill>
                  <a:schemeClr val="dk1"/>
                </a:solidFill>
                <a:latin typeface="Montserrat"/>
                <a:ea typeface="Montserrat"/>
                <a:cs typeface="Montserrat"/>
                <a:sym typeface="Montserrat"/>
              </a:rPr>
              <a:t> </a:t>
            </a:r>
            <a:endParaRPr sz="1800">
              <a:solidFill>
                <a:schemeClr val="dk1"/>
              </a:solidFill>
              <a:latin typeface="Montserrat"/>
              <a:ea typeface="Montserrat"/>
              <a:cs typeface="Montserrat"/>
              <a:sym typeface="Montserrat"/>
            </a:endParaRPr>
          </a:p>
          <a:p>
            <a:pPr indent="-298450" lvl="0" marL="285750" marR="0" rtl="0" algn="l">
              <a:spcBef>
                <a:spcPts val="0"/>
              </a:spcBef>
              <a:spcAft>
                <a:spcPts val="0"/>
              </a:spcAft>
              <a:buClr>
                <a:schemeClr val="dk1"/>
              </a:buClr>
              <a:buSzPts val="1800"/>
              <a:buFont typeface="Montserrat"/>
              <a:buChar char="•"/>
            </a:pPr>
            <a:r>
              <a:rPr lang="en-US" sz="1800">
                <a:solidFill>
                  <a:schemeClr val="dk1"/>
                </a:solidFill>
                <a:latin typeface="Montserrat"/>
                <a:ea typeface="Montserrat"/>
                <a:cs typeface="Montserrat"/>
                <a:sym typeface="Montserrat"/>
              </a:rPr>
              <a:t>Host Survey Fest October 2019 together</a:t>
            </a:r>
            <a:endParaRPr sz="1800">
              <a:solidFill>
                <a:schemeClr val="dk1"/>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Google Shape;233;p26"/>
          <p:cNvSpPr txBox="1"/>
          <p:nvPr>
            <p:ph type="title"/>
          </p:nvPr>
        </p:nvSpPr>
        <p:spPr>
          <a:xfrm>
            <a:off x="755001" y="281970"/>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Arial"/>
              <a:buNone/>
            </a:pPr>
            <a:r>
              <a:rPr b="1" lang="en-US">
                <a:latin typeface="Montserrat"/>
                <a:ea typeface="Montserrat"/>
                <a:cs typeface="Montserrat"/>
                <a:sym typeface="Montserrat"/>
              </a:rPr>
              <a:t>The Next Poster</a:t>
            </a:r>
            <a:r>
              <a:rPr b="1" lang="en-US">
                <a:latin typeface="Montserrat"/>
                <a:ea typeface="Montserrat"/>
                <a:cs typeface="Montserrat"/>
                <a:sym typeface="Montserrat"/>
              </a:rPr>
              <a:t> </a:t>
            </a:r>
            <a:endParaRPr b="1" sz="1200">
              <a:solidFill>
                <a:srgbClr val="FF0000"/>
              </a:solidFill>
              <a:latin typeface="Montserrat"/>
              <a:ea typeface="Montserrat"/>
              <a:cs typeface="Montserrat"/>
              <a:sym typeface="Montserrat"/>
            </a:endParaRPr>
          </a:p>
          <a:p>
            <a:pPr indent="0" lvl="0" marL="0" rtl="0" algn="l">
              <a:lnSpc>
                <a:spcPct val="90000"/>
              </a:lnSpc>
              <a:spcBef>
                <a:spcPts val="0"/>
              </a:spcBef>
              <a:spcAft>
                <a:spcPts val="0"/>
              </a:spcAft>
              <a:buClr>
                <a:schemeClr val="dk1"/>
              </a:buClr>
              <a:buSzPts val="4400"/>
              <a:buFont typeface="Arial"/>
              <a:buNone/>
            </a:pPr>
            <a:r>
              <a:rPr b="1" lang="en-US" sz="1800">
                <a:latin typeface="Montserrat"/>
                <a:ea typeface="Montserrat"/>
                <a:cs typeface="Montserrat"/>
                <a:sym typeface="Montserrat"/>
              </a:rPr>
              <a:t>- min of 3000 per poster printed</a:t>
            </a:r>
            <a:endParaRPr b="1" sz="1800">
              <a:latin typeface="Montserrat"/>
              <a:ea typeface="Montserrat"/>
              <a:cs typeface="Montserrat"/>
              <a:sym typeface="Montserrat"/>
            </a:endParaRPr>
          </a:p>
          <a:p>
            <a:pPr indent="0" lvl="0" marL="0" rtl="0" algn="l">
              <a:lnSpc>
                <a:spcPct val="90000"/>
              </a:lnSpc>
              <a:spcBef>
                <a:spcPts val="0"/>
              </a:spcBef>
              <a:spcAft>
                <a:spcPts val="0"/>
              </a:spcAft>
              <a:buClr>
                <a:schemeClr val="dk1"/>
              </a:buClr>
              <a:buSzPts val="4400"/>
              <a:buFont typeface="Arial"/>
              <a:buNone/>
            </a:pPr>
            <a:r>
              <a:t/>
            </a:r>
            <a:endParaRPr b="1" sz="1800">
              <a:latin typeface="Montserrat"/>
              <a:ea typeface="Montserrat"/>
              <a:cs typeface="Montserrat"/>
              <a:sym typeface="Montserrat"/>
            </a:endParaRPr>
          </a:p>
          <a:p>
            <a:pPr indent="0" lvl="0" marL="0" rtl="0" algn="l">
              <a:spcBef>
                <a:spcPts val="0"/>
              </a:spcBef>
              <a:spcAft>
                <a:spcPts val="0"/>
              </a:spcAft>
              <a:buClr>
                <a:schemeClr val="dk1"/>
              </a:buClr>
              <a:buSzPts val="4400"/>
              <a:buFont typeface="Arial"/>
              <a:buNone/>
            </a:pPr>
            <a:r>
              <a:rPr b="1" lang="en-US" sz="1200">
                <a:solidFill>
                  <a:srgbClr val="FF0000"/>
                </a:solidFill>
                <a:latin typeface="Montserrat"/>
                <a:ea typeface="Montserrat"/>
                <a:cs typeface="Montserrat"/>
                <a:sym typeface="Montserrat"/>
              </a:rPr>
              <a:t>(Over 40,000 posters distributed globally to date) </a:t>
            </a:r>
            <a:br>
              <a:rPr b="1" lang="en-US" sz="1200">
                <a:latin typeface="Montserrat"/>
                <a:ea typeface="Montserrat"/>
                <a:cs typeface="Montserrat"/>
                <a:sym typeface="Montserrat"/>
              </a:rPr>
            </a:br>
            <a:endParaRPr b="1" sz="1800">
              <a:latin typeface="Montserrat"/>
              <a:ea typeface="Montserrat"/>
              <a:cs typeface="Montserrat"/>
              <a:sym typeface="Montserrat"/>
            </a:endParaRPr>
          </a:p>
        </p:txBody>
      </p:sp>
      <p:pic>
        <p:nvPicPr>
          <p:cNvPr descr="../Dropbox/Screenshots/Screenshot%202018-11-16%2009.55.50.png" id="234" name="Google Shape;234;p26"/>
          <p:cNvPicPr preferRelativeResize="0"/>
          <p:nvPr/>
        </p:nvPicPr>
        <p:blipFill rotWithShape="1">
          <a:blip r:embed="rId3">
            <a:alphaModFix/>
          </a:blip>
          <a:srcRect b="17622" l="21792" r="21440" t="16941"/>
          <a:stretch/>
        </p:blipFill>
        <p:spPr>
          <a:xfrm>
            <a:off x="9405990" y="104931"/>
            <a:ext cx="2241366" cy="2120759"/>
          </a:xfrm>
          <a:prstGeom prst="rect">
            <a:avLst/>
          </a:prstGeom>
          <a:noFill/>
          <a:ln>
            <a:noFill/>
          </a:ln>
        </p:spPr>
      </p:pic>
      <p:pic>
        <p:nvPicPr>
          <p:cNvPr id="235" name="Google Shape;235;p26"/>
          <p:cNvPicPr preferRelativeResize="0"/>
          <p:nvPr/>
        </p:nvPicPr>
        <p:blipFill>
          <a:blip r:embed="rId4">
            <a:alphaModFix/>
          </a:blip>
          <a:stretch>
            <a:fillRect/>
          </a:stretch>
        </p:blipFill>
        <p:spPr>
          <a:xfrm>
            <a:off x="6365500" y="2378103"/>
            <a:ext cx="5826500" cy="4118599"/>
          </a:xfrm>
          <a:prstGeom prst="rect">
            <a:avLst/>
          </a:prstGeom>
          <a:noFill/>
          <a:ln>
            <a:noFill/>
          </a:ln>
        </p:spPr>
      </p:pic>
      <p:sp>
        <p:nvSpPr>
          <p:cNvPr id="236" name="Google Shape;236;p26"/>
          <p:cNvSpPr txBox="1"/>
          <p:nvPr/>
        </p:nvSpPr>
        <p:spPr>
          <a:xfrm>
            <a:off x="755000" y="2225700"/>
            <a:ext cx="5690100" cy="31791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500"/>
              </a:spcBef>
              <a:spcAft>
                <a:spcPts val="0"/>
              </a:spcAft>
              <a:buSzPts val="2400"/>
              <a:buFont typeface="Montserrat"/>
              <a:buChar char="●"/>
            </a:pPr>
            <a:r>
              <a:rPr lang="en-US" sz="2400">
                <a:latin typeface="Montserrat"/>
                <a:ea typeface="Montserrat"/>
                <a:cs typeface="Montserrat"/>
                <a:sym typeface="Montserrat"/>
              </a:rPr>
              <a:t>Offshore UK &amp; USA</a:t>
            </a:r>
            <a:endParaRPr sz="2400">
              <a:latin typeface="Montserrat"/>
              <a:ea typeface="Montserrat"/>
              <a:cs typeface="Montserrat"/>
              <a:sym typeface="Montserrat"/>
            </a:endParaRPr>
          </a:p>
          <a:p>
            <a:pPr indent="-381000" lvl="0" marL="457200" rtl="0" algn="l">
              <a:lnSpc>
                <a:spcPct val="115000"/>
              </a:lnSpc>
              <a:spcBef>
                <a:spcPts val="0"/>
              </a:spcBef>
              <a:spcAft>
                <a:spcPts val="0"/>
              </a:spcAft>
              <a:buSzPts val="2400"/>
              <a:buFont typeface="Montserrat"/>
              <a:buChar char="●"/>
            </a:pPr>
            <a:r>
              <a:rPr lang="en-US" sz="2400">
                <a:latin typeface="Montserrat"/>
                <a:ea typeface="Montserrat"/>
                <a:cs typeface="Montserrat"/>
                <a:sym typeface="Montserrat"/>
              </a:rPr>
              <a:t>Utilities UK, Australia and USA</a:t>
            </a:r>
            <a:endParaRPr sz="2400">
              <a:latin typeface="Montserrat"/>
              <a:ea typeface="Montserrat"/>
              <a:cs typeface="Montserrat"/>
              <a:sym typeface="Montserrat"/>
            </a:endParaRPr>
          </a:p>
          <a:p>
            <a:pPr indent="-381000" lvl="0" marL="457200" rtl="0" algn="l">
              <a:lnSpc>
                <a:spcPct val="115000"/>
              </a:lnSpc>
              <a:spcBef>
                <a:spcPts val="0"/>
              </a:spcBef>
              <a:spcAft>
                <a:spcPts val="0"/>
              </a:spcAft>
              <a:buSzPts val="2400"/>
              <a:buFont typeface="Montserrat"/>
              <a:buChar char="●"/>
            </a:pPr>
            <a:r>
              <a:rPr lang="en-US" sz="2400">
                <a:latin typeface="Montserrat"/>
                <a:ea typeface="Montserrat"/>
                <a:cs typeface="Montserrat"/>
                <a:sym typeface="Montserrat"/>
              </a:rPr>
              <a:t>2020 COMING SOON</a:t>
            </a:r>
            <a:endParaRPr sz="2400">
              <a:latin typeface="Montserrat"/>
              <a:ea typeface="Montserrat"/>
              <a:cs typeface="Montserrat"/>
              <a:sym typeface="Montserrat"/>
            </a:endParaRPr>
          </a:p>
          <a:p>
            <a:pPr indent="0" lvl="0" marL="0" rtl="0" algn="l">
              <a:lnSpc>
                <a:spcPct val="115000"/>
              </a:lnSpc>
              <a:spcBef>
                <a:spcPts val="500"/>
              </a:spcBef>
              <a:spcAft>
                <a:spcPts val="0"/>
              </a:spcAft>
              <a:buNone/>
            </a:pPr>
            <a:r>
              <a:t/>
            </a:r>
            <a:endParaRPr/>
          </a:p>
          <a:p>
            <a:pPr indent="0" lvl="0" marL="0" rtl="0" algn="l">
              <a:lnSpc>
                <a:spcPct val="115000"/>
              </a:lnSpc>
              <a:spcBef>
                <a:spcPts val="500"/>
              </a:spcBef>
              <a:spcAft>
                <a:spcPts val="0"/>
              </a:spcAft>
              <a:buNone/>
            </a:pPr>
            <a:r>
              <a:t/>
            </a:r>
            <a:endParaRPr/>
          </a:p>
          <a:p>
            <a:pPr indent="-406400" lvl="0" marL="457200" rtl="0" algn="l">
              <a:lnSpc>
                <a:spcPct val="115000"/>
              </a:lnSpc>
              <a:spcBef>
                <a:spcPts val="500"/>
              </a:spcBef>
              <a:spcAft>
                <a:spcPts val="0"/>
              </a:spcAft>
              <a:buSzPts val="2800"/>
              <a:buFont typeface="Montserrat"/>
              <a:buAutoNum type="arabicPeriod"/>
            </a:pPr>
            <a:r>
              <a:rPr lang="en-US" sz="2800" u="sng">
                <a:solidFill>
                  <a:schemeClr val="hlink"/>
                </a:solidFill>
                <a:latin typeface="Montserrat"/>
                <a:ea typeface="Montserrat"/>
                <a:cs typeface="Montserrat"/>
                <a:sym typeface="Montserrat"/>
                <a:hlinkClick r:id="rId5"/>
              </a:rPr>
              <a:t>See Posters  HERE</a:t>
            </a:r>
            <a:endParaRPr/>
          </a:p>
          <a:p>
            <a:pPr indent="-406400" lvl="0" marL="457200" rtl="0" algn="l">
              <a:lnSpc>
                <a:spcPct val="115000"/>
              </a:lnSpc>
              <a:spcBef>
                <a:spcPts val="0"/>
              </a:spcBef>
              <a:spcAft>
                <a:spcPts val="0"/>
              </a:spcAft>
              <a:buSzPts val="2800"/>
              <a:buFont typeface="Montserrat"/>
              <a:buAutoNum type="arabicPeriod"/>
            </a:pPr>
            <a:r>
              <a:rPr lang="en-US" sz="2800" u="sng">
                <a:solidFill>
                  <a:schemeClr val="hlink"/>
                </a:solidFill>
                <a:latin typeface="Montserrat"/>
                <a:ea typeface="Montserrat"/>
                <a:cs typeface="Montserrat"/>
                <a:sym typeface="Montserrat"/>
                <a:hlinkClick r:id="rId6"/>
              </a:rPr>
              <a:t>Click here to Sponsor us!</a:t>
            </a:r>
            <a:endParaRPr/>
          </a:p>
        </p:txBody>
      </p:sp>
      <p:sp>
        <p:nvSpPr>
          <p:cNvPr id="237" name="Google Shape;237;p26"/>
          <p:cNvSpPr txBox="1"/>
          <p:nvPr/>
        </p:nvSpPr>
        <p:spPr>
          <a:xfrm>
            <a:off x="408975" y="6311625"/>
            <a:ext cx="11686800" cy="3849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1000"/>
              </a:spcBef>
              <a:spcAft>
                <a:spcPts val="0"/>
              </a:spcAft>
              <a:buNone/>
            </a:pPr>
            <a:r>
              <a:rPr lang="en-US" u="sng">
                <a:solidFill>
                  <a:schemeClr val="hlink"/>
                </a:solidFill>
                <a:latin typeface="Montserrat"/>
                <a:ea typeface="Montserrat"/>
                <a:cs typeface="Montserrat"/>
                <a:sym typeface="Montserrat"/>
                <a:hlinkClick r:id="rId7"/>
              </a:rPr>
              <a:t>Elaine Ball</a:t>
            </a:r>
            <a:r>
              <a:rPr lang="en-US">
                <a:solidFill>
                  <a:schemeClr val="dk1"/>
                </a:solidFill>
                <a:latin typeface="Montserrat"/>
                <a:ea typeface="Montserrat"/>
                <a:cs typeface="Montserrat"/>
                <a:sym typeface="Montserrat"/>
              </a:rPr>
              <a:t> </a:t>
            </a:r>
            <a:r>
              <a:rPr lang="en-US" u="sng">
                <a:solidFill>
                  <a:schemeClr val="hlink"/>
                </a:solidFill>
                <a:latin typeface="Montserrat"/>
                <a:ea typeface="Montserrat"/>
                <a:cs typeface="Montserrat"/>
                <a:sym typeface="Montserrat"/>
                <a:hlinkClick r:id="rId8"/>
              </a:rPr>
              <a:t>elaine@elaineball.co.uk</a:t>
            </a:r>
            <a:r>
              <a:rPr lang="en-US">
                <a:solidFill>
                  <a:schemeClr val="dk1"/>
                </a:solidFill>
                <a:latin typeface="Montserrat"/>
                <a:ea typeface="Montserrat"/>
                <a:cs typeface="Montserrat"/>
                <a:sym typeface="Montserrat"/>
              </a:rPr>
              <a:t> Tel:  +44 (0) 7825-517-850 | Get Kids into Survey is a Registered Trademark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
        <p:nvSpPr>
          <p:cNvPr id="242" name="Google Shape;242;p27"/>
          <p:cNvSpPr txBox="1"/>
          <p:nvPr>
            <p:ph type="title"/>
          </p:nvPr>
        </p:nvSpPr>
        <p:spPr>
          <a:xfrm>
            <a:off x="838201" y="281970"/>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Arial"/>
              <a:buNone/>
            </a:pPr>
            <a:r>
              <a:rPr b="1" lang="en-US">
                <a:latin typeface="Montserrat"/>
                <a:ea typeface="Montserrat"/>
                <a:cs typeface="Montserrat"/>
                <a:sym typeface="Montserrat"/>
              </a:rPr>
              <a:t>Future Posters</a:t>
            </a:r>
            <a:endParaRPr b="1" sz="4000">
              <a:latin typeface="Montserrat"/>
              <a:ea typeface="Montserrat"/>
              <a:cs typeface="Montserrat"/>
              <a:sym typeface="Montserrat"/>
            </a:endParaRPr>
          </a:p>
        </p:txBody>
      </p:sp>
      <p:pic>
        <p:nvPicPr>
          <p:cNvPr descr="../Dropbox/Screenshots/Screenshot%202018-11-16%2009.55.50.png" id="243" name="Google Shape;243;p27"/>
          <p:cNvPicPr preferRelativeResize="0"/>
          <p:nvPr/>
        </p:nvPicPr>
        <p:blipFill rotWithShape="1">
          <a:blip r:embed="rId3">
            <a:alphaModFix/>
          </a:blip>
          <a:srcRect b="17622" l="21794" r="21439" t="16943"/>
          <a:stretch/>
        </p:blipFill>
        <p:spPr>
          <a:xfrm>
            <a:off x="9405990" y="104931"/>
            <a:ext cx="2241367" cy="2120761"/>
          </a:xfrm>
          <a:prstGeom prst="rect">
            <a:avLst/>
          </a:prstGeom>
          <a:noFill/>
          <a:ln>
            <a:noFill/>
          </a:ln>
        </p:spPr>
      </p:pic>
      <p:sp>
        <p:nvSpPr>
          <p:cNvPr id="244" name="Google Shape;244;p27"/>
          <p:cNvSpPr txBox="1"/>
          <p:nvPr>
            <p:ph idx="1" type="body"/>
          </p:nvPr>
        </p:nvSpPr>
        <p:spPr>
          <a:xfrm>
            <a:off x="838200" y="1621175"/>
            <a:ext cx="6853500" cy="5013000"/>
          </a:xfrm>
          <a:prstGeom prst="rect">
            <a:avLst/>
          </a:prstGeom>
          <a:noFill/>
          <a:ln>
            <a:noFill/>
          </a:ln>
        </p:spPr>
        <p:txBody>
          <a:bodyPr anchorCtr="0" anchor="t" bIns="45700" lIns="91425" spcFirstLastPara="1" rIns="91425" wrap="square" tIns="45700">
            <a:noAutofit/>
          </a:bodyPr>
          <a:lstStyle/>
          <a:p>
            <a:pPr indent="-203200" lvl="0" marL="228600" rtl="0" algn="l">
              <a:lnSpc>
                <a:spcPct val="115000"/>
              </a:lnSpc>
              <a:spcBef>
                <a:spcPts val="0"/>
              </a:spcBef>
              <a:spcAft>
                <a:spcPts val="0"/>
              </a:spcAft>
              <a:buClr>
                <a:schemeClr val="dk1"/>
              </a:buClr>
              <a:buSzPts val="2400"/>
              <a:buFont typeface="Montserrat"/>
              <a:buChar char="●"/>
            </a:pPr>
            <a:r>
              <a:rPr lang="en-US" sz="2400">
                <a:latin typeface="Montserrat"/>
                <a:ea typeface="Montserrat"/>
                <a:cs typeface="Montserrat"/>
                <a:sym typeface="Montserrat"/>
              </a:rPr>
              <a:t>Carry on covering all areas of the industry</a:t>
            </a:r>
            <a:endParaRPr sz="2400">
              <a:latin typeface="Montserrat"/>
              <a:ea typeface="Montserrat"/>
              <a:cs typeface="Montserrat"/>
              <a:sym typeface="Montserrat"/>
            </a:endParaRPr>
          </a:p>
          <a:p>
            <a:pPr indent="-203200" lvl="0" marL="228600" rtl="0" algn="l">
              <a:lnSpc>
                <a:spcPct val="115000"/>
              </a:lnSpc>
              <a:spcBef>
                <a:spcPts val="1000"/>
              </a:spcBef>
              <a:spcAft>
                <a:spcPts val="0"/>
              </a:spcAft>
              <a:buClr>
                <a:schemeClr val="dk1"/>
              </a:buClr>
              <a:buSzPts val="2400"/>
              <a:buFont typeface="Montserrat"/>
              <a:buChar char="●"/>
            </a:pPr>
            <a:r>
              <a:rPr lang="en-US" sz="2400">
                <a:latin typeface="Montserrat"/>
                <a:ea typeface="Montserrat"/>
                <a:cs typeface="Montserrat"/>
                <a:sym typeface="Montserrat"/>
              </a:rPr>
              <a:t>Work on specialty posters that have a more in depth focus on certain part of surveying/application/solution</a:t>
            </a:r>
            <a:endParaRPr sz="2400">
              <a:latin typeface="Montserrat"/>
              <a:ea typeface="Montserrat"/>
              <a:cs typeface="Montserrat"/>
              <a:sym typeface="Montserrat"/>
            </a:endParaRPr>
          </a:p>
          <a:p>
            <a:pPr indent="-203200" lvl="0" marL="228600" rtl="0" algn="l">
              <a:lnSpc>
                <a:spcPct val="115000"/>
              </a:lnSpc>
              <a:spcBef>
                <a:spcPts val="1000"/>
              </a:spcBef>
              <a:spcAft>
                <a:spcPts val="0"/>
              </a:spcAft>
              <a:buSzPts val="2400"/>
              <a:buFont typeface="Montserrat"/>
              <a:buChar char="●"/>
            </a:pPr>
            <a:r>
              <a:rPr lang="en-US" sz="2400">
                <a:latin typeface="Montserrat"/>
                <a:ea typeface="Montserrat"/>
                <a:cs typeface="Montserrat"/>
                <a:sym typeface="Montserrat"/>
              </a:rPr>
              <a:t>Link content with lesson plans so teachers/ </a:t>
            </a:r>
            <a:r>
              <a:rPr lang="en-US" sz="2400">
                <a:latin typeface="Montserrat"/>
                <a:ea typeface="Montserrat"/>
                <a:cs typeface="Montserrat"/>
                <a:sym typeface="Montserrat"/>
              </a:rPr>
              <a:t>parents</a:t>
            </a:r>
            <a:r>
              <a:rPr lang="en-US" sz="2400">
                <a:latin typeface="Montserrat"/>
                <a:ea typeface="Montserrat"/>
                <a:cs typeface="Montserrat"/>
                <a:sym typeface="Montserrat"/>
              </a:rPr>
              <a:t> can use / relieve pressure on teachers </a:t>
            </a:r>
            <a:endParaRPr sz="2400">
              <a:latin typeface="Montserrat"/>
              <a:ea typeface="Montserrat"/>
              <a:cs typeface="Montserrat"/>
              <a:sym typeface="Montserrat"/>
            </a:endParaRPr>
          </a:p>
          <a:p>
            <a:pPr indent="-203200" lvl="0" marL="228600" rtl="0" algn="l">
              <a:lnSpc>
                <a:spcPct val="115000"/>
              </a:lnSpc>
              <a:spcBef>
                <a:spcPts val="1000"/>
              </a:spcBef>
              <a:spcAft>
                <a:spcPts val="0"/>
              </a:spcAft>
              <a:buClr>
                <a:schemeClr val="dk1"/>
              </a:buClr>
              <a:buSzPts val="2400"/>
              <a:buFont typeface="Montserrat"/>
              <a:buChar char="●"/>
            </a:pPr>
            <a:r>
              <a:rPr lang="en-US" sz="2400">
                <a:latin typeface="Montserrat"/>
                <a:ea typeface="Montserrat"/>
                <a:cs typeface="Montserrat"/>
                <a:sym typeface="Montserrat"/>
              </a:rPr>
              <a:t>Regionalise Posters into other countries</a:t>
            </a:r>
            <a:endParaRPr sz="2400">
              <a:latin typeface="Montserrat"/>
              <a:ea typeface="Montserrat"/>
              <a:cs typeface="Montserrat"/>
              <a:sym typeface="Montserrat"/>
            </a:endParaRPr>
          </a:p>
          <a:p>
            <a:pPr indent="-203200" lvl="0" marL="228600" rtl="0" algn="l">
              <a:lnSpc>
                <a:spcPct val="115000"/>
              </a:lnSpc>
              <a:spcBef>
                <a:spcPts val="1000"/>
              </a:spcBef>
              <a:spcAft>
                <a:spcPts val="0"/>
              </a:spcAft>
              <a:buClr>
                <a:schemeClr val="dk1"/>
              </a:buClr>
              <a:buSzPts val="2400"/>
              <a:buFont typeface="Montserrat"/>
              <a:buChar char="●"/>
            </a:pPr>
            <a:r>
              <a:rPr lang="en-US" sz="2400">
                <a:latin typeface="Montserrat"/>
                <a:ea typeface="Montserrat"/>
                <a:cs typeface="Montserrat"/>
                <a:sym typeface="Montserrat"/>
              </a:rPr>
              <a:t>Special Edition Posters with focus on projects for schools, organizations. </a:t>
            </a:r>
            <a:endParaRPr sz="2400">
              <a:latin typeface="Montserrat"/>
              <a:ea typeface="Montserrat"/>
              <a:cs typeface="Montserrat"/>
              <a:sym typeface="Montserrat"/>
            </a:endParaRPr>
          </a:p>
        </p:txBody>
      </p:sp>
      <p:sp>
        <p:nvSpPr>
          <p:cNvPr id="245" name="Google Shape;245;p27"/>
          <p:cNvSpPr txBox="1"/>
          <p:nvPr/>
        </p:nvSpPr>
        <p:spPr>
          <a:xfrm>
            <a:off x="408975" y="6311625"/>
            <a:ext cx="11686800" cy="3849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1000"/>
              </a:spcBef>
              <a:spcAft>
                <a:spcPts val="0"/>
              </a:spcAft>
              <a:buNone/>
            </a:pPr>
            <a:r>
              <a:rPr lang="en-US" u="sng">
                <a:solidFill>
                  <a:schemeClr val="hlink"/>
                </a:solidFill>
                <a:latin typeface="Montserrat"/>
                <a:ea typeface="Montserrat"/>
                <a:cs typeface="Montserrat"/>
                <a:sym typeface="Montserrat"/>
                <a:hlinkClick r:id="rId4"/>
              </a:rPr>
              <a:t>Elaine Ball</a:t>
            </a:r>
            <a:r>
              <a:rPr lang="en-US">
                <a:solidFill>
                  <a:schemeClr val="dk1"/>
                </a:solidFill>
                <a:latin typeface="Montserrat"/>
                <a:ea typeface="Montserrat"/>
                <a:cs typeface="Montserrat"/>
                <a:sym typeface="Montserrat"/>
              </a:rPr>
              <a:t> </a:t>
            </a:r>
            <a:r>
              <a:rPr lang="en-US" u="sng">
                <a:solidFill>
                  <a:schemeClr val="hlink"/>
                </a:solidFill>
                <a:latin typeface="Montserrat"/>
                <a:ea typeface="Montserrat"/>
                <a:cs typeface="Montserrat"/>
                <a:sym typeface="Montserrat"/>
                <a:hlinkClick r:id="rId5"/>
              </a:rPr>
              <a:t>elaine@elaineball.co.uk</a:t>
            </a:r>
            <a:r>
              <a:rPr lang="en-US">
                <a:solidFill>
                  <a:schemeClr val="dk1"/>
                </a:solidFill>
                <a:latin typeface="Montserrat"/>
                <a:ea typeface="Montserrat"/>
                <a:cs typeface="Montserrat"/>
                <a:sym typeface="Montserrat"/>
              </a:rPr>
              <a:t> Tel:  +44 (0) 7825-517-850 | Get Kids into Survey is a Registered Trademark </a:t>
            </a:r>
            <a:endParaRPr/>
          </a:p>
        </p:txBody>
      </p:sp>
      <p:pic>
        <p:nvPicPr>
          <p:cNvPr id="246" name="Google Shape;246;p27"/>
          <p:cNvPicPr preferRelativeResize="0"/>
          <p:nvPr/>
        </p:nvPicPr>
        <p:blipFill>
          <a:blip r:embed="rId6">
            <a:alphaModFix/>
          </a:blip>
          <a:stretch>
            <a:fillRect/>
          </a:stretch>
        </p:blipFill>
        <p:spPr>
          <a:xfrm>
            <a:off x="7411925" y="2913850"/>
            <a:ext cx="4484925" cy="30306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Arial"/>
              <a:buNone/>
            </a:pPr>
            <a:r>
              <a:rPr b="1" lang="en-US">
                <a:latin typeface="Montserrat"/>
                <a:ea typeface="Montserrat"/>
                <a:cs typeface="Montserrat"/>
                <a:sym typeface="Montserrat"/>
              </a:rPr>
              <a:t>Downloadable PDFs &amp; Fun</a:t>
            </a:r>
            <a:endParaRPr b="1">
              <a:latin typeface="Montserrat"/>
              <a:ea typeface="Montserrat"/>
              <a:cs typeface="Montserrat"/>
              <a:sym typeface="Montserrat"/>
            </a:endParaRPr>
          </a:p>
        </p:txBody>
      </p:sp>
      <p:sp>
        <p:nvSpPr>
          <p:cNvPr id="252" name="Google Shape;252;p28"/>
          <p:cNvSpPr txBox="1"/>
          <p:nvPr>
            <p:ph idx="1" type="body"/>
          </p:nvPr>
        </p:nvSpPr>
        <p:spPr>
          <a:xfrm>
            <a:off x="838200" y="1825625"/>
            <a:ext cx="4898923" cy="4351338"/>
          </a:xfrm>
          <a:prstGeom prst="rect">
            <a:avLst/>
          </a:prstGeom>
          <a:noFill/>
          <a:ln>
            <a:noFill/>
          </a:ln>
        </p:spPr>
        <p:txBody>
          <a:bodyPr anchorCtr="0" anchor="t" bIns="45700" lIns="91425" spcFirstLastPara="1" rIns="91425" wrap="square" tIns="45700">
            <a:noAutofit/>
          </a:bodyPr>
          <a:lstStyle/>
          <a:p>
            <a:pPr indent="-342900" lvl="0" marL="457200" rtl="0" algn="l">
              <a:lnSpc>
                <a:spcPct val="115000"/>
              </a:lnSpc>
              <a:spcBef>
                <a:spcPts val="0"/>
              </a:spcBef>
              <a:spcAft>
                <a:spcPts val="0"/>
              </a:spcAft>
              <a:buSzPts val="1800"/>
              <a:buFont typeface="Montserrat"/>
              <a:buChar char="●"/>
            </a:pPr>
            <a:r>
              <a:rPr lang="en-US" sz="1800">
                <a:latin typeface="Montserrat"/>
                <a:ea typeface="Montserrat"/>
                <a:cs typeface="Montserrat"/>
                <a:sym typeface="Montserrat"/>
              </a:rPr>
              <a:t>Activity Sheets from Posters - coming soon</a:t>
            </a:r>
            <a:endParaRPr sz="1800">
              <a:latin typeface="Montserrat"/>
              <a:ea typeface="Montserrat"/>
              <a:cs typeface="Montserrat"/>
              <a:sym typeface="Montserrat"/>
            </a:endParaRPr>
          </a:p>
          <a:p>
            <a:pPr indent="-342900" lvl="0" marL="457200" rtl="0" algn="l">
              <a:lnSpc>
                <a:spcPct val="115000"/>
              </a:lnSpc>
              <a:spcBef>
                <a:spcPts val="0"/>
              </a:spcBef>
              <a:spcAft>
                <a:spcPts val="0"/>
              </a:spcAft>
              <a:buSzPts val="1800"/>
              <a:buFont typeface="Montserrat"/>
              <a:buChar char="●"/>
            </a:pPr>
            <a:r>
              <a:rPr lang="en-US" sz="1800" u="sng">
                <a:solidFill>
                  <a:schemeClr val="hlink"/>
                </a:solidFill>
                <a:latin typeface="Montserrat"/>
                <a:ea typeface="Montserrat"/>
                <a:cs typeface="Montserrat"/>
                <a:sym typeface="Montserrat"/>
                <a:hlinkClick r:id="rId3"/>
              </a:rPr>
              <a:t>Colour in</a:t>
            </a:r>
            <a:endParaRPr sz="1800">
              <a:latin typeface="Montserrat"/>
              <a:ea typeface="Montserrat"/>
              <a:cs typeface="Montserrat"/>
              <a:sym typeface="Montserrat"/>
            </a:endParaRPr>
          </a:p>
          <a:p>
            <a:pPr indent="0" lvl="0" marL="0" rtl="0" algn="l">
              <a:lnSpc>
                <a:spcPct val="115000"/>
              </a:lnSpc>
              <a:spcBef>
                <a:spcPts val="1000"/>
              </a:spcBef>
              <a:spcAft>
                <a:spcPts val="0"/>
              </a:spcAft>
              <a:buNone/>
            </a:pPr>
            <a:r>
              <a:t/>
            </a:r>
            <a:endParaRPr sz="1800" u="sng">
              <a:latin typeface="Montserrat"/>
              <a:ea typeface="Montserrat"/>
              <a:cs typeface="Montserrat"/>
              <a:sym typeface="Montserrat"/>
            </a:endParaRPr>
          </a:p>
          <a:p>
            <a:pPr indent="0" lvl="0" marL="0" rtl="0" algn="l">
              <a:lnSpc>
                <a:spcPct val="115000"/>
              </a:lnSpc>
              <a:spcBef>
                <a:spcPts val="1000"/>
              </a:spcBef>
              <a:spcAft>
                <a:spcPts val="0"/>
              </a:spcAft>
              <a:buNone/>
            </a:pPr>
            <a:r>
              <a:rPr lang="en-US" sz="1800" u="sng">
                <a:latin typeface="Montserrat"/>
                <a:ea typeface="Montserrat"/>
                <a:cs typeface="Montserrat"/>
                <a:sym typeface="Montserrat"/>
              </a:rPr>
              <a:t>Future Plans for free material</a:t>
            </a:r>
            <a:endParaRPr sz="1800" u="sng">
              <a:latin typeface="Montserrat"/>
              <a:ea typeface="Montserrat"/>
              <a:cs typeface="Montserrat"/>
              <a:sym typeface="Montserrat"/>
            </a:endParaRPr>
          </a:p>
          <a:p>
            <a:pPr indent="-342900" lvl="0" marL="457200" rtl="0" algn="l">
              <a:lnSpc>
                <a:spcPct val="115000"/>
              </a:lnSpc>
              <a:spcBef>
                <a:spcPts val="1000"/>
              </a:spcBef>
              <a:spcAft>
                <a:spcPts val="0"/>
              </a:spcAft>
              <a:buSzPts val="1800"/>
              <a:buFont typeface="Montserrat"/>
              <a:buChar char="●"/>
            </a:pPr>
            <a:r>
              <a:rPr lang="en-US" sz="1800">
                <a:latin typeface="Montserrat"/>
                <a:ea typeface="Montserrat"/>
                <a:cs typeface="Montserrat"/>
                <a:sym typeface="Montserrat"/>
              </a:rPr>
              <a:t>School focused activity sheets - coming soon!</a:t>
            </a:r>
            <a:endParaRPr sz="1800">
              <a:latin typeface="Montserrat"/>
              <a:ea typeface="Montserrat"/>
              <a:cs typeface="Montserrat"/>
              <a:sym typeface="Montserrat"/>
            </a:endParaRPr>
          </a:p>
          <a:p>
            <a:pPr indent="-342900" lvl="0" marL="457200" rtl="0" algn="l">
              <a:lnSpc>
                <a:spcPct val="115000"/>
              </a:lnSpc>
              <a:spcBef>
                <a:spcPts val="0"/>
              </a:spcBef>
              <a:spcAft>
                <a:spcPts val="0"/>
              </a:spcAft>
              <a:buSzPts val="1800"/>
              <a:buFont typeface="Montserrat"/>
              <a:buChar char="●"/>
            </a:pPr>
            <a:r>
              <a:rPr lang="en-US" sz="1800">
                <a:latin typeface="Montserrat"/>
                <a:ea typeface="Montserrat"/>
                <a:cs typeface="Montserrat"/>
                <a:sym typeface="Montserrat"/>
              </a:rPr>
              <a:t>Spot the difference</a:t>
            </a:r>
            <a:endParaRPr sz="1800">
              <a:latin typeface="Montserrat"/>
              <a:ea typeface="Montserrat"/>
              <a:cs typeface="Montserrat"/>
              <a:sym typeface="Montserrat"/>
            </a:endParaRPr>
          </a:p>
          <a:p>
            <a:pPr indent="-342900" lvl="0" marL="457200" rtl="0" algn="l">
              <a:lnSpc>
                <a:spcPct val="115000"/>
              </a:lnSpc>
              <a:spcBef>
                <a:spcPts val="0"/>
              </a:spcBef>
              <a:spcAft>
                <a:spcPts val="0"/>
              </a:spcAft>
              <a:buSzPts val="1800"/>
              <a:buFont typeface="Montserrat"/>
              <a:buChar char="●"/>
            </a:pPr>
            <a:r>
              <a:rPr lang="en-US" sz="1800">
                <a:latin typeface="Montserrat"/>
                <a:ea typeface="Montserrat"/>
                <a:cs typeface="Montserrat"/>
                <a:sym typeface="Montserrat"/>
              </a:rPr>
              <a:t>Where’s GEO Ginger? </a:t>
            </a:r>
            <a:endParaRPr sz="1800">
              <a:latin typeface="Montserrat"/>
              <a:ea typeface="Montserrat"/>
              <a:cs typeface="Montserrat"/>
              <a:sym typeface="Montserrat"/>
            </a:endParaRPr>
          </a:p>
          <a:p>
            <a:pPr indent="-64135" lvl="0" marL="228600" rtl="0" algn="l">
              <a:lnSpc>
                <a:spcPct val="80000"/>
              </a:lnSpc>
              <a:spcBef>
                <a:spcPts val="1000"/>
              </a:spcBef>
              <a:spcAft>
                <a:spcPts val="0"/>
              </a:spcAft>
              <a:buClr>
                <a:schemeClr val="dk1"/>
              </a:buClr>
              <a:buSzPts val="2590"/>
              <a:buNone/>
            </a:pPr>
            <a:r>
              <a:t/>
            </a:r>
            <a:endParaRPr b="1" sz="2590">
              <a:latin typeface="Arial"/>
              <a:ea typeface="Arial"/>
              <a:cs typeface="Arial"/>
              <a:sym typeface="Arial"/>
            </a:endParaRPr>
          </a:p>
          <a:p>
            <a:pPr indent="-64135" lvl="0" marL="228600" rtl="0" algn="l">
              <a:lnSpc>
                <a:spcPct val="80000"/>
              </a:lnSpc>
              <a:spcBef>
                <a:spcPts val="1000"/>
              </a:spcBef>
              <a:spcAft>
                <a:spcPts val="0"/>
              </a:spcAft>
              <a:buClr>
                <a:schemeClr val="dk1"/>
              </a:buClr>
              <a:buSzPts val="2590"/>
              <a:buNone/>
            </a:pPr>
            <a:r>
              <a:t/>
            </a:r>
            <a:endParaRPr sz="2590"/>
          </a:p>
        </p:txBody>
      </p:sp>
      <p:pic>
        <p:nvPicPr>
          <p:cNvPr descr="../Dropbox/Screenshots/Screenshot%202018-11-16%2009.55.50.png" id="253" name="Google Shape;253;p28"/>
          <p:cNvPicPr preferRelativeResize="0"/>
          <p:nvPr/>
        </p:nvPicPr>
        <p:blipFill rotWithShape="1">
          <a:blip r:embed="rId4">
            <a:alphaModFix/>
          </a:blip>
          <a:srcRect b="17622" l="21794" r="21439" t="16943"/>
          <a:stretch/>
        </p:blipFill>
        <p:spPr>
          <a:xfrm>
            <a:off x="9405990" y="104931"/>
            <a:ext cx="2241367" cy="2120761"/>
          </a:xfrm>
          <a:prstGeom prst="rect">
            <a:avLst/>
          </a:prstGeom>
          <a:noFill/>
          <a:ln>
            <a:noFill/>
          </a:ln>
        </p:spPr>
      </p:pic>
      <p:pic>
        <p:nvPicPr>
          <p:cNvPr id="254" name="Google Shape;254;p28"/>
          <p:cNvPicPr preferRelativeResize="0"/>
          <p:nvPr/>
        </p:nvPicPr>
        <p:blipFill rotWithShape="1">
          <a:blip r:embed="rId5">
            <a:alphaModFix/>
          </a:blip>
          <a:srcRect b="0" l="0" r="0" t="0"/>
          <a:stretch/>
        </p:blipFill>
        <p:spPr>
          <a:xfrm>
            <a:off x="5595366" y="2225692"/>
            <a:ext cx="6171389" cy="4361018"/>
          </a:xfrm>
          <a:prstGeom prst="rect">
            <a:avLst/>
          </a:prstGeom>
          <a:noFill/>
          <a:ln>
            <a:noFill/>
          </a:ln>
        </p:spPr>
      </p:pic>
      <p:sp>
        <p:nvSpPr>
          <p:cNvPr id="255" name="Google Shape;255;p28"/>
          <p:cNvSpPr txBox="1"/>
          <p:nvPr/>
        </p:nvSpPr>
        <p:spPr>
          <a:xfrm>
            <a:off x="408975" y="6311625"/>
            <a:ext cx="11686800" cy="3849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1000"/>
              </a:spcBef>
              <a:spcAft>
                <a:spcPts val="0"/>
              </a:spcAft>
              <a:buNone/>
            </a:pPr>
            <a:r>
              <a:rPr lang="en-US" u="sng">
                <a:solidFill>
                  <a:schemeClr val="hlink"/>
                </a:solidFill>
                <a:latin typeface="Montserrat"/>
                <a:ea typeface="Montserrat"/>
                <a:cs typeface="Montserrat"/>
                <a:sym typeface="Montserrat"/>
                <a:hlinkClick r:id="rId6"/>
              </a:rPr>
              <a:t>Elaine Ball</a:t>
            </a:r>
            <a:r>
              <a:rPr lang="en-US">
                <a:solidFill>
                  <a:schemeClr val="dk1"/>
                </a:solidFill>
                <a:latin typeface="Montserrat"/>
                <a:ea typeface="Montserrat"/>
                <a:cs typeface="Montserrat"/>
                <a:sym typeface="Montserrat"/>
              </a:rPr>
              <a:t> </a:t>
            </a:r>
            <a:r>
              <a:rPr lang="en-US" u="sng">
                <a:solidFill>
                  <a:schemeClr val="hlink"/>
                </a:solidFill>
                <a:latin typeface="Montserrat"/>
                <a:ea typeface="Montserrat"/>
                <a:cs typeface="Montserrat"/>
                <a:sym typeface="Montserrat"/>
                <a:hlinkClick r:id="rId7"/>
              </a:rPr>
              <a:t>elaine@elaineball.co.uk</a:t>
            </a:r>
            <a:r>
              <a:rPr lang="en-US">
                <a:solidFill>
                  <a:schemeClr val="dk1"/>
                </a:solidFill>
                <a:latin typeface="Montserrat"/>
                <a:ea typeface="Montserrat"/>
                <a:cs typeface="Montserrat"/>
                <a:sym typeface="Montserrat"/>
              </a:rPr>
              <a:t> Tel:  +44 (0) 7825-517-850 | Get Kids into Survey is a Registered Trademark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Google Shape;260;p29"/>
          <p:cNvSpPr txBox="1"/>
          <p:nvPr>
            <p:ph type="title"/>
          </p:nvPr>
        </p:nvSpPr>
        <p:spPr>
          <a:xfrm>
            <a:off x="329427" y="103446"/>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Arial"/>
              <a:buNone/>
            </a:pPr>
            <a:r>
              <a:rPr b="1" lang="en-US">
                <a:latin typeface="Montserrat"/>
                <a:ea typeface="Montserrat"/>
                <a:cs typeface="Montserrat"/>
                <a:sym typeface="Montserrat"/>
              </a:rPr>
              <a:t>Comic Strip &amp; </a:t>
            </a:r>
            <a:r>
              <a:rPr b="1" lang="en-US" u="sng">
                <a:solidFill>
                  <a:schemeClr val="hlink"/>
                </a:solidFill>
                <a:latin typeface="Montserrat"/>
                <a:ea typeface="Montserrat"/>
                <a:cs typeface="Montserrat"/>
                <a:sym typeface="Montserrat"/>
                <a:hlinkClick r:id="rId3"/>
              </a:rPr>
              <a:t>Book </a:t>
            </a:r>
            <a:endParaRPr>
              <a:latin typeface="Montserrat"/>
              <a:ea typeface="Montserrat"/>
              <a:cs typeface="Montserrat"/>
              <a:sym typeface="Montserrat"/>
            </a:endParaRPr>
          </a:p>
        </p:txBody>
      </p:sp>
      <p:sp>
        <p:nvSpPr>
          <p:cNvPr id="261" name="Google Shape;261;p29"/>
          <p:cNvSpPr txBox="1"/>
          <p:nvPr>
            <p:ph idx="1" type="body"/>
          </p:nvPr>
        </p:nvSpPr>
        <p:spPr>
          <a:xfrm>
            <a:off x="4198700" y="1281225"/>
            <a:ext cx="5207400" cy="5361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b="1" lang="en-US" sz="1800" u="sng">
                <a:latin typeface="Montserrat"/>
                <a:ea typeface="Montserrat"/>
                <a:cs typeface="Montserrat"/>
                <a:sym typeface="Montserrat"/>
              </a:rPr>
              <a:t>Comic Strips</a:t>
            </a:r>
            <a:endParaRPr b="1" sz="1800" u="sng">
              <a:latin typeface="Montserrat"/>
              <a:ea typeface="Montserrat"/>
              <a:cs typeface="Montserrat"/>
              <a:sym typeface="Montserrat"/>
            </a:endParaRPr>
          </a:p>
          <a:p>
            <a:pPr indent="0" lvl="0" marL="0" rtl="0" algn="l">
              <a:lnSpc>
                <a:spcPct val="90000"/>
              </a:lnSpc>
              <a:spcBef>
                <a:spcPts val="0"/>
              </a:spcBef>
              <a:spcAft>
                <a:spcPts val="0"/>
              </a:spcAft>
              <a:buClr>
                <a:schemeClr val="dk1"/>
              </a:buClr>
              <a:buSzPts val="2400"/>
              <a:buNone/>
            </a:pPr>
            <a:r>
              <a:t/>
            </a:r>
            <a:endParaRPr b="1" sz="1800" u="sng">
              <a:latin typeface="Montserrat"/>
              <a:ea typeface="Montserrat"/>
              <a:cs typeface="Montserrat"/>
              <a:sym typeface="Montserrat"/>
            </a:endParaRPr>
          </a:p>
          <a:p>
            <a:pPr indent="-342900" lvl="0" marL="457200" rtl="0" algn="l">
              <a:lnSpc>
                <a:spcPct val="90000"/>
              </a:lnSpc>
              <a:spcBef>
                <a:spcPts val="0"/>
              </a:spcBef>
              <a:spcAft>
                <a:spcPts val="0"/>
              </a:spcAft>
              <a:buSzPts val="1800"/>
              <a:buFont typeface="Montserrat"/>
              <a:buChar char="●"/>
            </a:pPr>
            <a:r>
              <a:rPr lang="en-US" sz="1800">
                <a:latin typeface="Montserrat"/>
                <a:ea typeface="Montserrat"/>
                <a:cs typeface="Montserrat"/>
                <a:sym typeface="Montserrat"/>
              </a:rPr>
              <a:t>Chapter</a:t>
            </a:r>
            <a:r>
              <a:rPr lang="en-US" sz="1800">
                <a:latin typeface="Montserrat"/>
                <a:ea typeface="Montserrat"/>
                <a:cs typeface="Montserrat"/>
                <a:sym typeface="Montserrat"/>
              </a:rPr>
              <a:t> 2:  </a:t>
            </a:r>
            <a:r>
              <a:rPr lang="en-US" sz="1800">
                <a:latin typeface="Montserrat"/>
                <a:ea typeface="Montserrat"/>
                <a:cs typeface="Montserrat"/>
                <a:sym typeface="Montserrat"/>
              </a:rPr>
              <a:t>6 episodes of comic strips, 1 released per month (June – November 2019)</a:t>
            </a:r>
            <a:endParaRPr sz="1800">
              <a:latin typeface="Montserrat"/>
              <a:ea typeface="Montserrat"/>
              <a:cs typeface="Montserrat"/>
              <a:sym typeface="Montserrat"/>
            </a:endParaRPr>
          </a:p>
          <a:p>
            <a:pPr indent="0" lvl="0" marL="0" rtl="0" algn="l">
              <a:lnSpc>
                <a:spcPct val="90000"/>
              </a:lnSpc>
              <a:spcBef>
                <a:spcPts val="1000"/>
              </a:spcBef>
              <a:spcAft>
                <a:spcPts val="0"/>
              </a:spcAft>
              <a:buNone/>
            </a:pPr>
            <a:r>
              <a:t/>
            </a:r>
            <a:endParaRPr sz="1800">
              <a:latin typeface="Montserrat"/>
              <a:ea typeface="Montserrat"/>
              <a:cs typeface="Montserrat"/>
              <a:sym typeface="Montserrat"/>
            </a:endParaRPr>
          </a:p>
          <a:p>
            <a:pPr indent="-228600" lvl="0" marL="228600" rtl="0" algn="l">
              <a:lnSpc>
                <a:spcPct val="9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In Print</a:t>
            </a:r>
            <a:endParaRPr sz="1800">
              <a:latin typeface="Montserrat"/>
              <a:ea typeface="Montserrat"/>
              <a:cs typeface="Montserrat"/>
              <a:sym typeface="Montserrat"/>
            </a:endParaRPr>
          </a:p>
          <a:p>
            <a:pPr indent="-228600" lvl="1" marL="685800" rtl="0" algn="l">
              <a:lnSpc>
                <a:spcPct val="9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 Ad in Geospatial Magazines:</a:t>
            </a:r>
            <a:endParaRPr sz="1800">
              <a:latin typeface="Montserrat"/>
              <a:ea typeface="Montserrat"/>
              <a:cs typeface="Montserrat"/>
              <a:sym typeface="Montserrat"/>
            </a:endParaRPr>
          </a:p>
          <a:p>
            <a:pPr indent="-228600" lvl="2" marL="1143000" rtl="0" algn="l">
              <a:lnSpc>
                <a:spcPct val="90000"/>
              </a:lnSpc>
              <a:spcBef>
                <a:spcPts val="500"/>
              </a:spcBef>
              <a:spcAft>
                <a:spcPts val="0"/>
              </a:spcAft>
              <a:buSzPts val="1800"/>
              <a:buFont typeface="Montserrat"/>
              <a:buChar char="■"/>
            </a:pPr>
            <a:r>
              <a:rPr lang="en-US" sz="1800" u="sng">
                <a:solidFill>
                  <a:schemeClr val="hlink"/>
                </a:solidFill>
                <a:latin typeface="Montserrat"/>
                <a:ea typeface="Montserrat"/>
                <a:cs typeface="Montserrat"/>
                <a:sym typeface="Montserrat"/>
                <a:hlinkClick r:id="rId4"/>
              </a:rPr>
              <a:t>POB USA</a:t>
            </a:r>
            <a:r>
              <a:rPr lang="en-US" sz="1800">
                <a:latin typeface="Montserrat"/>
                <a:ea typeface="Montserrat"/>
                <a:cs typeface="Montserrat"/>
                <a:sym typeface="Montserrat"/>
              </a:rPr>
              <a:t> - 35,000 circulation</a:t>
            </a:r>
            <a:endParaRPr sz="1800">
              <a:latin typeface="Montserrat"/>
              <a:ea typeface="Montserrat"/>
              <a:cs typeface="Montserrat"/>
              <a:sym typeface="Montserrat"/>
            </a:endParaRPr>
          </a:p>
          <a:p>
            <a:pPr indent="-228600" lvl="2" marL="1143000" rtl="0" algn="l">
              <a:lnSpc>
                <a:spcPct val="90000"/>
              </a:lnSpc>
              <a:spcBef>
                <a:spcPts val="500"/>
              </a:spcBef>
              <a:spcAft>
                <a:spcPts val="0"/>
              </a:spcAft>
              <a:buSzPts val="1800"/>
              <a:buFont typeface="Montserrat"/>
              <a:buChar char="■"/>
            </a:pPr>
            <a:r>
              <a:rPr lang="en-US" sz="1800" u="sng">
                <a:solidFill>
                  <a:schemeClr val="hlink"/>
                </a:solidFill>
                <a:latin typeface="Montserrat"/>
                <a:ea typeface="Montserrat"/>
                <a:cs typeface="Montserrat"/>
                <a:sym typeface="Montserrat"/>
                <a:hlinkClick r:id="rId5"/>
              </a:rPr>
              <a:t>Civil Engineering Surveyor</a:t>
            </a:r>
            <a:r>
              <a:rPr lang="en-US" sz="1800">
                <a:latin typeface="Montserrat"/>
                <a:ea typeface="Montserrat"/>
                <a:cs typeface="Montserrat"/>
                <a:sym typeface="Montserrat"/>
              </a:rPr>
              <a:t> UK - 5,000 circulation</a:t>
            </a:r>
            <a:endParaRPr sz="1800">
              <a:latin typeface="Montserrat"/>
              <a:ea typeface="Montserrat"/>
              <a:cs typeface="Montserrat"/>
              <a:sym typeface="Montserrat"/>
            </a:endParaRPr>
          </a:p>
          <a:p>
            <a:pPr indent="0" lvl="0" marL="685800" rtl="0" algn="l">
              <a:lnSpc>
                <a:spcPct val="90000"/>
              </a:lnSpc>
              <a:spcBef>
                <a:spcPts val="500"/>
              </a:spcBef>
              <a:spcAft>
                <a:spcPts val="0"/>
              </a:spcAft>
              <a:buNone/>
            </a:pPr>
            <a:r>
              <a:t/>
            </a:r>
            <a:endParaRPr sz="1800">
              <a:latin typeface="Montserrat"/>
              <a:ea typeface="Montserrat"/>
              <a:cs typeface="Montserrat"/>
              <a:sym typeface="Montserrat"/>
            </a:endParaRPr>
          </a:p>
          <a:p>
            <a:pPr indent="-228600" lvl="1" marL="685800" rtl="0" algn="l">
              <a:lnSpc>
                <a:spcPct val="9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Ad in Nat Geo Kids - UK / Australia / New Zealand (distributed to over 120,000 kids)</a:t>
            </a:r>
            <a:endParaRPr sz="1800">
              <a:latin typeface="Montserrat"/>
              <a:ea typeface="Montserrat"/>
              <a:cs typeface="Montserrat"/>
              <a:sym typeface="Montserrat"/>
            </a:endParaRPr>
          </a:p>
          <a:p>
            <a:pPr indent="0" lvl="0" marL="0" rtl="0" algn="l">
              <a:lnSpc>
                <a:spcPct val="90000"/>
              </a:lnSpc>
              <a:spcBef>
                <a:spcPts val="500"/>
              </a:spcBef>
              <a:spcAft>
                <a:spcPts val="0"/>
              </a:spcAft>
              <a:buNone/>
            </a:pPr>
            <a:r>
              <a:t/>
            </a:r>
            <a:endParaRPr sz="1800">
              <a:latin typeface="Montserrat"/>
              <a:ea typeface="Montserrat"/>
              <a:cs typeface="Montserrat"/>
              <a:sym typeface="Montserrat"/>
            </a:endParaRPr>
          </a:p>
          <a:p>
            <a:pPr indent="0" lvl="0" marL="0" rtl="0" algn="l">
              <a:lnSpc>
                <a:spcPct val="100000"/>
              </a:lnSpc>
              <a:spcBef>
                <a:spcPts val="0"/>
              </a:spcBef>
              <a:spcAft>
                <a:spcPts val="0"/>
              </a:spcAft>
              <a:buClr>
                <a:schemeClr val="dk1"/>
              </a:buClr>
              <a:buFont typeface="Arial"/>
              <a:buNone/>
            </a:pPr>
            <a:r>
              <a:rPr b="1" lang="en-US" sz="2000" u="sng">
                <a:latin typeface="Montserrat"/>
                <a:ea typeface="Montserrat"/>
                <a:cs typeface="Montserrat"/>
                <a:sym typeface="Montserrat"/>
              </a:rPr>
              <a:t>Comic Book </a:t>
            </a:r>
            <a:endParaRPr b="1" sz="1400" u="sng">
              <a:latin typeface="Montserrat"/>
              <a:ea typeface="Montserrat"/>
              <a:cs typeface="Montserrat"/>
              <a:sym typeface="Montserrat"/>
            </a:endParaRPr>
          </a:p>
          <a:p>
            <a:pPr indent="-285750" lvl="0" marL="285750" rtl="0" algn="l">
              <a:lnSpc>
                <a:spcPct val="100000"/>
              </a:lnSpc>
              <a:spcBef>
                <a:spcPts val="0"/>
              </a:spcBef>
              <a:spcAft>
                <a:spcPts val="0"/>
              </a:spcAft>
              <a:buSzPts val="1800"/>
              <a:buFont typeface="Montserrat"/>
              <a:buChar char="•"/>
            </a:pPr>
            <a:r>
              <a:rPr lang="en-US" sz="1800">
                <a:latin typeface="Montserrat"/>
                <a:ea typeface="Montserrat"/>
                <a:cs typeface="Montserrat"/>
                <a:sym typeface="Montserrat"/>
              </a:rPr>
              <a:t>Pre-Order in Spring 2020</a:t>
            </a:r>
            <a:endParaRPr sz="1400">
              <a:latin typeface="Montserrat"/>
              <a:ea typeface="Montserrat"/>
              <a:cs typeface="Montserrat"/>
              <a:sym typeface="Montserrat"/>
            </a:endParaRPr>
          </a:p>
          <a:p>
            <a:pPr indent="0" lvl="1" marL="0" rtl="0" algn="l">
              <a:lnSpc>
                <a:spcPct val="100000"/>
              </a:lnSpc>
              <a:spcBef>
                <a:spcPts val="0"/>
              </a:spcBef>
              <a:spcAft>
                <a:spcPts val="0"/>
              </a:spcAft>
              <a:buClr>
                <a:schemeClr val="dk1"/>
              </a:buClr>
              <a:buFont typeface="Arial"/>
              <a:buNone/>
            </a:pPr>
            <a:r>
              <a:t/>
            </a:r>
            <a:endParaRPr sz="1800">
              <a:latin typeface="Montserrat"/>
              <a:ea typeface="Montserrat"/>
              <a:cs typeface="Montserrat"/>
              <a:sym typeface="Montserrat"/>
            </a:endParaRPr>
          </a:p>
          <a:p>
            <a:pPr indent="0" lvl="0" marL="0" rtl="0" algn="l">
              <a:lnSpc>
                <a:spcPct val="90000"/>
              </a:lnSpc>
              <a:spcBef>
                <a:spcPts val="500"/>
              </a:spcBef>
              <a:spcAft>
                <a:spcPts val="0"/>
              </a:spcAft>
              <a:buNone/>
            </a:pPr>
            <a:r>
              <a:t/>
            </a:r>
            <a:endParaRPr sz="1800">
              <a:latin typeface="Montserrat"/>
              <a:ea typeface="Montserrat"/>
              <a:cs typeface="Montserrat"/>
              <a:sym typeface="Montserrat"/>
            </a:endParaRPr>
          </a:p>
          <a:p>
            <a:pPr indent="0" lvl="0" marL="0" rtl="0" algn="l">
              <a:lnSpc>
                <a:spcPct val="90000"/>
              </a:lnSpc>
              <a:spcBef>
                <a:spcPts val="500"/>
              </a:spcBef>
              <a:spcAft>
                <a:spcPts val="0"/>
              </a:spcAft>
              <a:buNone/>
            </a:pPr>
            <a:r>
              <a:t/>
            </a:r>
            <a:endParaRPr sz="1800">
              <a:latin typeface="Montserrat"/>
              <a:ea typeface="Montserrat"/>
              <a:cs typeface="Montserrat"/>
              <a:sym typeface="Montserrat"/>
            </a:endParaRPr>
          </a:p>
          <a:p>
            <a:pPr indent="0" lvl="0" marL="0" rtl="0" algn="l">
              <a:lnSpc>
                <a:spcPct val="90000"/>
              </a:lnSpc>
              <a:spcBef>
                <a:spcPts val="1000"/>
              </a:spcBef>
              <a:spcAft>
                <a:spcPts val="0"/>
              </a:spcAft>
              <a:buClr>
                <a:schemeClr val="dk1"/>
              </a:buClr>
              <a:buSzPts val="2800"/>
              <a:buNone/>
            </a:pPr>
            <a:r>
              <a:t/>
            </a:r>
            <a:endParaRPr>
              <a:latin typeface="Arial"/>
              <a:ea typeface="Arial"/>
              <a:cs typeface="Arial"/>
              <a:sym typeface="Arial"/>
            </a:endParaRPr>
          </a:p>
        </p:txBody>
      </p:sp>
      <p:pic>
        <p:nvPicPr>
          <p:cNvPr descr="../Dropbox/Screenshots/Screenshot%202018-11-16%2009.55.50.png" id="262" name="Google Shape;262;p29"/>
          <p:cNvPicPr preferRelativeResize="0"/>
          <p:nvPr/>
        </p:nvPicPr>
        <p:blipFill rotWithShape="1">
          <a:blip r:embed="rId6">
            <a:alphaModFix/>
          </a:blip>
          <a:srcRect b="17622" l="21794" r="21439" t="16943"/>
          <a:stretch/>
        </p:blipFill>
        <p:spPr>
          <a:xfrm>
            <a:off x="9405990" y="104931"/>
            <a:ext cx="2241367" cy="2120761"/>
          </a:xfrm>
          <a:prstGeom prst="rect">
            <a:avLst/>
          </a:prstGeom>
          <a:noFill/>
          <a:ln>
            <a:noFill/>
          </a:ln>
        </p:spPr>
      </p:pic>
      <p:pic>
        <p:nvPicPr>
          <p:cNvPr id="263" name="Google Shape;263;p29"/>
          <p:cNvPicPr preferRelativeResize="0"/>
          <p:nvPr/>
        </p:nvPicPr>
        <p:blipFill rotWithShape="1">
          <a:blip r:embed="rId7">
            <a:alphaModFix/>
          </a:blip>
          <a:srcRect b="0" l="0" r="0" t="0"/>
          <a:stretch/>
        </p:blipFill>
        <p:spPr>
          <a:xfrm>
            <a:off x="329425" y="1281223"/>
            <a:ext cx="3791673" cy="53612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sp>
        <p:nvSpPr>
          <p:cNvPr id="268" name="Google Shape;268;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Arial"/>
              <a:buNone/>
            </a:pPr>
            <a:r>
              <a:rPr b="1" lang="en-US">
                <a:latin typeface="Arial"/>
                <a:ea typeface="Arial"/>
                <a:cs typeface="Arial"/>
                <a:sym typeface="Arial"/>
              </a:rPr>
              <a:t>Why the Comic Book?</a:t>
            </a:r>
            <a:endParaRPr>
              <a:latin typeface="Arial"/>
              <a:ea typeface="Arial"/>
              <a:cs typeface="Arial"/>
              <a:sym typeface="Arial"/>
            </a:endParaRPr>
          </a:p>
        </p:txBody>
      </p:sp>
      <p:sp>
        <p:nvSpPr>
          <p:cNvPr id="269" name="Google Shape;269;p30"/>
          <p:cNvSpPr txBox="1"/>
          <p:nvPr>
            <p:ph idx="1" type="body"/>
          </p:nvPr>
        </p:nvSpPr>
        <p:spPr>
          <a:xfrm>
            <a:off x="838200" y="1825625"/>
            <a:ext cx="9264445" cy="4351338"/>
          </a:xfrm>
          <a:prstGeom prst="rect">
            <a:avLst/>
          </a:prstGeom>
          <a:noFill/>
          <a:ln>
            <a:noFill/>
          </a:ln>
        </p:spPr>
        <p:txBody>
          <a:bodyPr anchorCtr="0" anchor="t" bIns="45700" lIns="91425" spcFirstLastPara="1" rIns="91425" wrap="square" tIns="45700">
            <a:noAutofit/>
          </a:bodyPr>
          <a:lstStyle/>
          <a:p>
            <a:pPr indent="-50800" lvl="0" marL="228600" rtl="0" algn="l">
              <a:lnSpc>
                <a:spcPct val="90000"/>
              </a:lnSpc>
              <a:spcBef>
                <a:spcPts val="0"/>
              </a:spcBef>
              <a:spcAft>
                <a:spcPts val="0"/>
              </a:spcAft>
              <a:buClr>
                <a:schemeClr val="dk1"/>
              </a:buClr>
              <a:buSzPts val="2800"/>
              <a:buNone/>
            </a:pPr>
            <a:r>
              <a:t/>
            </a:r>
            <a:endParaRPr b="1" u="sng">
              <a:latin typeface="Arial"/>
              <a:ea typeface="Arial"/>
              <a:cs typeface="Arial"/>
              <a:sym typeface="Arial"/>
            </a:endParaRPr>
          </a:p>
          <a:p>
            <a:pPr indent="-50800" lvl="0" marL="228600" rtl="0" algn="l">
              <a:lnSpc>
                <a:spcPct val="90000"/>
              </a:lnSpc>
              <a:spcBef>
                <a:spcPts val="1000"/>
              </a:spcBef>
              <a:spcAft>
                <a:spcPts val="0"/>
              </a:spcAft>
              <a:buClr>
                <a:schemeClr val="dk1"/>
              </a:buClr>
              <a:buSzPts val="2800"/>
              <a:buNone/>
            </a:pPr>
            <a:r>
              <a:t/>
            </a:r>
            <a:endParaRPr/>
          </a:p>
        </p:txBody>
      </p:sp>
      <p:pic>
        <p:nvPicPr>
          <p:cNvPr descr="../Dropbox/Screenshots/Screenshot%202018-11-16%2009.55.50.png" id="270" name="Google Shape;270;p30"/>
          <p:cNvPicPr preferRelativeResize="0"/>
          <p:nvPr/>
        </p:nvPicPr>
        <p:blipFill rotWithShape="1">
          <a:blip r:embed="rId3">
            <a:alphaModFix/>
          </a:blip>
          <a:srcRect b="17622" l="21794" r="21439" t="16943"/>
          <a:stretch/>
        </p:blipFill>
        <p:spPr>
          <a:xfrm>
            <a:off x="9405990" y="104931"/>
            <a:ext cx="2241367" cy="2120761"/>
          </a:xfrm>
          <a:prstGeom prst="rect">
            <a:avLst/>
          </a:prstGeom>
          <a:noFill/>
          <a:ln>
            <a:noFill/>
          </a:ln>
        </p:spPr>
      </p:pic>
      <p:sp>
        <p:nvSpPr>
          <p:cNvPr id="271" name="Google Shape;271;p30"/>
          <p:cNvSpPr txBox="1"/>
          <p:nvPr/>
        </p:nvSpPr>
        <p:spPr>
          <a:xfrm>
            <a:off x="838200" y="1901825"/>
            <a:ext cx="7023000" cy="4763700"/>
          </a:xfrm>
          <a:prstGeom prst="rect">
            <a:avLst/>
          </a:prstGeom>
          <a:noFill/>
          <a:ln>
            <a:noFill/>
          </a:ln>
        </p:spPr>
        <p:txBody>
          <a:bodyPr anchorCtr="0" anchor="t" bIns="45700" lIns="91425" spcFirstLastPara="1" rIns="91425" wrap="square" tIns="45700">
            <a:noAutofit/>
          </a:bodyPr>
          <a:lstStyle/>
          <a:p>
            <a:pPr indent="-205105" lvl="0" marL="228600" marR="0" rtl="0" algn="l">
              <a:lnSpc>
                <a:spcPct val="115000"/>
              </a:lnSpc>
              <a:spcBef>
                <a:spcPts val="0"/>
              </a:spcBef>
              <a:spcAft>
                <a:spcPts val="0"/>
              </a:spcAft>
              <a:buClr>
                <a:schemeClr val="dk1"/>
              </a:buClr>
              <a:buSzPts val="1800"/>
              <a:buFont typeface="Montserrat"/>
              <a:buChar char="●"/>
            </a:pPr>
            <a:r>
              <a:rPr lang="en-US" sz="1800">
                <a:solidFill>
                  <a:schemeClr val="dk1"/>
                </a:solidFill>
                <a:latin typeface="Montserrat"/>
                <a:ea typeface="Montserrat"/>
                <a:cs typeface="Montserrat"/>
                <a:sym typeface="Montserrat"/>
              </a:rPr>
              <a:t>To teach kids about surveying without them realising</a:t>
            </a:r>
            <a:endParaRPr sz="1800">
              <a:latin typeface="Montserrat"/>
              <a:ea typeface="Montserrat"/>
              <a:cs typeface="Montserrat"/>
              <a:sym typeface="Montserrat"/>
            </a:endParaRPr>
          </a:p>
          <a:p>
            <a:pPr indent="-205105" lvl="0" marL="228600" marR="0" rtl="0" algn="l">
              <a:lnSpc>
                <a:spcPct val="115000"/>
              </a:lnSpc>
              <a:spcBef>
                <a:spcPts val="1000"/>
              </a:spcBef>
              <a:spcAft>
                <a:spcPts val="0"/>
              </a:spcAft>
              <a:buClr>
                <a:schemeClr val="dk1"/>
              </a:buClr>
              <a:buSzPts val="1800"/>
              <a:buFont typeface="Montserrat"/>
              <a:buChar char="●"/>
            </a:pPr>
            <a:r>
              <a:rPr lang="en-US" sz="1800">
                <a:solidFill>
                  <a:schemeClr val="dk1"/>
                </a:solidFill>
                <a:latin typeface="Montserrat"/>
                <a:ea typeface="Montserrat"/>
                <a:cs typeface="Montserrat"/>
                <a:sym typeface="Montserrat"/>
              </a:rPr>
              <a:t>Reaching a larger audience worldwide</a:t>
            </a:r>
            <a:endParaRPr sz="1800">
              <a:latin typeface="Montserrat"/>
              <a:ea typeface="Montserrat"/>
              <a:cs typeface="Montserrat"/>
              <a:sym typeface="Montserrat"/>
            </a:endParaRPr>
          </a:p>
          <a:p>
            <a:pPr indent="-205105" lvl="0" marL="228600" marR="0" rtl="0" algn="l">
              <a:lnSpc>
                <a:spcPct val="115000"/>
              </a:lnSpc>
              <a:spcBef>
                <a:spcPts val="1000"/>
              </a:spcBef>
              <a:spcAft>
                <a:spcPts val="0"/>
              </a:spcAft>
              <a:buClr>
                <a:schemeClr val="dk1"/>
              </a:buClr>
              <a:buSzPts val="1800"/>
              <a:buFont typeface="Montserrat"/>
              <a:buChar char="●"/>
            </a:pPr>
            <a:r>
              <a:rPr lang="en-US" sz="1800">
                <a:solidFill>
                  <a:schemeClr val="dk1"/>
                </a:solidFill>
                <a:latin typeface="Montserrat"/>
                <a:ea typeface="Montserrat"/>
                <a:cs typeface="Montserrat"/>
                <a:sym typeface="Montserrat"/>
              </a:rPr>
              <a:t>To give teachers resources that are fun and engaging for kids/ can use in lessons</a:t>
            </a:r>
            <a:endParaRPr sz="1800">
              <a:latin typeface="Montserrat"/>
              <a:ea typeface="Montserrat"/>
              <a:cs typeface="Montserrat"/>
              <a:sym typeface="Montserrat"/>
            </a:endParaRPr>
          </a:p>
          <a:p>
            <a:pPr indent="0" lvl="0" marL="0" marR="0" rtl="0" algn="l">
              <a:lnSpc>
                <a:spcPct val="115000"/>
              </a:lnSpc>
              <a:spcBef>
                <a:spcPts val="1000"/>
              </a:spcBef>
              <a:spcAft>
                <a:spcPts val="0"/>
              </a:spcAft>
              <a:buNone/>
            </a:pPr>
            <a:r>
              <a:t/>
            </a:r>
            <a:endParaRPr sz="1800">
              <a:solidFill>
                <a:schemeClr val="dk1"/>
              </a:solidFill>
              <a:latin typeface="Montserrat"/>
              <a:ea typeface="Montserrat"/>
              <a:cs typeface="Montserrat"/>
              <a:sym typeface="Montserrat"/>
            </a:endParaRPr>
          </a:p>
          <a:p>
            <a:pPr indent="0" lvl="0" marL="0" marR="0" rtl="0" algn="l">
              <a:lnSpc>
                <a:spcPct val="115000"/>
              </a:lnSpc>
              <a:spcBef>
                <a:spcPts val="1000"/>
              </a:spcBef>
              <a:spcAft>
                <a:spcPts val="0"/>
              </a:spcAft>
              <a:buNone/>
            </a:pPr>
            <a:r>
              <a:rPr b="1" lang="en-US" sz="1800">
                <a:solidFill>
                  <a:schemeClr val="dk1"/>
                </a:solidFill>
                <a:latin typeface="Montserrat"/>
                <a:ea typeface="Montserrat"/>
                <a:cs typeface="Montserrat"/>
                <a:sym typeface="Montserrat"/>
              </a:rPr>
              <a:t>To work alongside Comic</a:t>
            </a:r>
            <a:endParaRPr b="1" sz="1800">
              <a:latin typeface="Montserrat"/>
              <a:ea typeface="Montserrat"/>
              <a:cs typeface="Montserrat"/>
              <a:sym typeface="Montserrat"/>
            </a:endParaRPr>
          </a:p>
          <a:p>
            <a:pPr indent="-205105" lvl="0" marL="228600" marR="0" rtl="0" algn="l">
              <a:lnSpc>
                <a:spcPct val="115000"/>
              </a:lnSpc>
              <a:spcBef>
                <a:spcPts val="1000"/>
              </a:spcBef>
              <a:spcAft>
                <a:spcPts val="0"/>
              </a:spcAft>
              <a:buClr>
                <a:schemeClr val="dk1"/>
              </a:buClr>
              <a:buSzPts val="1800"/>
              <a:buFont typeface="Montserrat"/>
              <a:buChar char="●"/>
            </a:pPr>
            <a:r>
              <a:rPr lang="en-US" sz="1800">
                <a:solidFill>
                  <a:schemeClr val="dk1"/>
                </a:solidFill>
                <a:latin typeface="Montserrat"/>
                <a:ea typeface="Montserrat"/>
                <a:cs typeface="Montserrat"/>
                <a:sym typeface="Montserrat"/>
              </a:rPr>
              <a:t>Create Educational resources/curriculum for teachers to use to teach through the comic</a:t>
            </a:r>
            <a:endParaRPr sz="1800">
              <a:latin typeface="Montserrat"/>
              <a:ea typeface="Montserrat"/>
              <a:cs typeface="Montserrat"/>
              <a:sym typeface="Montserrat"/>
            </a:endParaRPr>
          </a:p>
          <a:p>
            <a:pPr indent="-205105" lvl="0" marL="228600" marR="0" rtl="0" algn="l">
              <a:lnSpc>
                <a:spcPct val="115000"/>
              </a:lnSpc>
              <a:spcBef>
                <a:spcPts val="1000"/>
              </a:spcBef>
              <a:spcAft>
                <a:spcPts val="0"/>
              </a:spcAft>
              <a:buClr>
                <a:schemeClr val="dk1"/>
              </a:buClr>
              <a:buSzPts val="1800"/>
              <a:buFont typeface="Montserrat"/>
              <a:buChar char="●"/>
            </a:pPr>
            <a:r>
              <a:rPr lang="en-US" sz="1800">
                <a:solidFill>
                  <a:schemeClr val="dk1"/>
                </a:solidFill>
                <a:latin typeface="Montserrat"/>
                <a:ea typeface="Montserrat"/>
                <a:cs typeface="Montserrat"/>
                <a:sym typeface="Montserrat"/>
              </a:rPr>
              <a:t>Augment the Comic Book to make it more appealing to the young generation. Used as an educational tool and link to our kids portal on website. </a:t>
            </a:r>
            <a:endParaRPr sz="2170">
              <a:solidFill>
                <a:schemeClr val="dk1"/>
              </a:solidFill>
              <a:latin typeface="Calibri"/>
              <a:ea typeface="Calibri"/>
              <a:cs typeface="Calibri"/>
              <a:sym typeface="Calibri"/>
            </a:endParaRPr>
          </a:p>
        </p:txBody>
      </p:sp>
      <p:pic>
        <p:nvPicPr>
          <p:cNvPr id="272" name="Google Shape;272;p30"/>
          <p:cNvPicPr preferRelativeResize="0"/>
          <p:nvPr/>
        </p:nvPicPr>
        <p:blipFill rotWithShape="1">
          <a:blip r:embed="rId4">
            <a:alphaModFix/>
          </a:blip>
          <a:srcRect b="0" l="0" r="0" t="0"/>
          <a:stretch/>
        </p:blipFill>
        <p:spPr>
          <a:xfrm>
            <a:off x="8889944" y="2304353"/>
            <a:ext cx="3014369" cy="42286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959"/>
              <a:buFont typeface="Arial"/>
              <a:buNone/>
            </a:pPr>
            <a:r>
              <a:rPr b="1" lang="en-US" sz="3959">
                <a:latin typeface="Montserrat"/>
                <a:ea typeface="Montserrat"/>
                <a:cs typeface="Montserrat"/>
                <a:sym typeface="Montserrat"/>
              </a:rPr>
              <a:t>Augmented Reality </a:t>
            </a:r>
            <a:br>
              <a:rPr b="1" lang="en-US" sz="3959">
                <a:latin typeface="Montserrat"/>
                <a:ea typeface="Montserrat"/>
                <a:cs typeface="Montserrat"/>
                <a:sym typeface="Montserrat"/>
              </a:rPr>
            </a:br>
            <a:r>
              <a:rPr b="1" lang="en-US" sz="3959">
                <a:latin typeface="Montserrat"/>
                <a:ea typeface="Montserrat"/>
                <a:cs typeface="Montserrat"/>
                <a:sym typeface="Montserrat"/>
              </a:rPr>
              <a:t>for Posters</a:t>
            </a:r>
            <a:br>
              <a:rPr lang="en-US" sz="3959"/>
            </a:br>
            <a:endParaRPr sz="3959"/>
          </a:p>
        </p:txBody>
      </p:sp>
      <p:sp>
        <p:nvSpPr>
          <p:cNvPr id="278" name="Google Shape;278;p31"/>
          <p:cNvSpPr txBox="1"/>
          <p:nvPr>
            <p:ph idx="1" type="body"/>
          </p:nvPr>
        </p:nvSpPr>
        <p:spPr>
          <a:xfrm>
            <a:off x="838200" y="1749950"/>
            <a:ext cx="8143200" cy="4973700"/>
          </a:xfrm>
          <a:prstGeom prst="rect">
            <a:avLst/>
          </a:prstGeom>
          <a:noFill/>
          <a:ln>
            <a:noFill/>
          </a:ln>
        </p:spPr>
        <p:txBody>
          <a:bodyPr anchorCtr="0" anchor="t" bIns="45700" lIns="91425" spcFirstLastPara="1" rIns="91425" wrap="square" tIns="45700">
            <a:noAutofit/>
          </a:bodyPr>
          <a:lstStyle/>
          <a:p>
            <a:pPr indent="-165100" lvl="0" marL="228600" rtl="0" algn="l">
              <a:lnSpc>
                <a:spcPct val="115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GEO Ginger (Beta) – May 2019</a:t>
            </a:r>
            <a:endParaRPr sz="1800">
              <a:latin typeface="Montserrat"/>
              <a:ea typeface="Montserrat"/>
              <a:cs typeface="Montserrat"/>
              <a:sym typeface="Montserrat"/>
            </a:endParaRPr>
          </a:p>
          <a:p>
            <a:pPr indent="0" lvl="0" marL="228600" rtl="0" algn="l">
              <a:lnSpc>
                <a:spcPct val="115000"/>
              </a:lnSpc>
              <a:spcBef>
                <a:spcPts val="0"/>
              </a:spcBef>
              <a:spcAft>
                <a:spcPts val="0"/>
              </a:spcAft>
              <a:buNone/>
            </a:pPr>
            <a:r>
              <a:t/>
            </a:r>
            <a:endParaRPr sz="1800">
              <a:latin typeface="Montserrat"/>
              <a:ea typeface="Montserrat"/>
              <a:cs typeface="Montserrat"/>
              <a:sym typeface="Montserrat"/>
            </a:endParaRPr>
          </a:p>
          <a:p>
            <a:pPr indent="-165100" lvl="0" marL="228600" rtl="0" algn="l">
              <a:lnSpc>
                <a:spcPct val="115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Showcased at TUC (Orlando) &amp; GEO Biz (London)</a:t>
            </a:r>
            <a:endParaRPr sz="1800">
              <a:latin typeface="Montserrat"/>
              <a:ea typeface="Montserrat"/>
              <a:cs typeface="Montserrat"/>
              <a:sym typeface="Montserrat"/>
            </a:endParaRPr>
          </a:p>
          <a:p>
            <a:pPr indent="0" lvl="0" marL="228600" rtl="0" algn="l">
              <a:lnSpc>
                <a:spcPct val="115000"/>
              </a:lnSpc>
              <a:spcBef>
                <a:spcPts val="1000"/>
              </a:spcBef>
              <a:spcAft>
                <a:spcPts val="0"/>
              </a:spcAft>
              <a:buNone/>
            </a:pPr>
            <a:r>
              <a:t/>
            </a:r>
            <a:endParaRPr sz="1800">
              <a:latin typeface="Montserrat"/>
              <a:ea typeface="Montserrat"/>
              <a:cs typeface="Montserrat"/>
              <a:sym typeface="Montserrat"/>
            </a:endParaRPr>
          </a:p>
          <a:p>
            <a:pPr indent="-165100" lvl="0" marL="228600" rtl="0" algn="l">
              <a:lnSpc>
                <a:spcPct val="115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45 seconds of animation – fun and educational for viewer</a:t>
            </a:r>
            <a:endParaRPr sz="1800">
              <a:latin typeface="Montserrat"/>
              <a:ea typeface="Montserrat"/>
              <a:cs typeface="Montserrat"/>
              <a:sym typeface="Montserrat"/>
            </a:endParaRPr>
          </a:p>
          <a:p>
            <a:pPr indent="0" lvl="0" marL="228600" rtl="0" algn="l">
              <a:lnSpc>
                <a:spcPct val="115000"/>
              </a:lnSpc>
              <a:spcBef>
                <a:spcPts val="1000"/>
              </a:spcBef>
              <a:spcAft>
                <a:spcPts val="0"/>
              </a:spcAft>
              <a:buNone/>
            </a:pPr>
            <a:r>
              <a:t/>
            </a:r>
            <a:endParaRPr sz="1800">
              <a:latin typeface="Montserrat"/>
              <a:ea typeface="Montserrat"/>
              <a:cs typeface="Montserrat"/>
              <a:sym typeface="Montserrat"/>
            </a:endParaRPr>
          </a:p>
          <a:p>
            <a:pPr indent="-165100" lvl="0" marL="228600" rtl="0" algn="l">
              <a:lnSpc>
                <a:spcPct val="115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Other Sponsors to Augment their characters in posters</a:t>
            </a:r>
            <a:endParaRPr sz="1800">
              <a:latin typeface="Montserrat"/>
              <a:ea typeface="Montserrat"/>
              <a:cs typeface="Montserrat"/>
              <a:sym typeface="Montserrat"/>
            </a:endParaRPr>
          </a:p>
          <a:p>
            <a:pPr indent="0" lvl="0" marL="228600" rtl="0" algn="l">
              <a:lnSpc>
                <a:spcPct val="115000"/>
              </a:lnSpc>
              <a:spcBef>
                <a:spcPts val="1000"/>
              </a:spcBef>
              <a:spcAft>
                <a:spcPts val="0"/>
              </a:spcAft>
              <a:buNone/>
            </a:pPr>
            <a:r>
              <a:t/>
            </a:r>
            <a:endParaRPr sz="1800">
              <a:latin typeface="Montserrat"/>
              <a:ea typeface="Montserrat"/>
              <a:cs typeface="Montserrat"/>
              <a:sym typeface="Montserrat"/>
            </a:endParaRPr>
          </a:p>
          <a:p>
            <a:pPr indent="-165100" lvl="0" marL="228600" rtl="0" algn="l">
              <a:lnSpc>
                <a:spcPct val="115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Plan to have fully immersive AR GKiS world 2020/2021 </a:t>
            </a:r>
            <a:endParaRPr sz="1800">
              <a:latin typeface="Montserrat"/>
              <a:ea typeface="Montserrat"/>
              <a:cs typeface="Montserrat"/>
              <a:sym typeface="Montserrat"/>
            </a:endParaRPr>
          </a:p>
          <a:p>
            <a:pPr indent="-50800" lvl="0" marL="228600" rtl="0" algn="l">
              <a:lnSpc>
                <a:spcPct val="90000"/>
              </a:lnSpc>
              <a:spcBef>
                <a:spcPts val="1000"/>
              </a:spcBef>
              <a:spcAft>
                <a:spcPts val="0"/>
              </a:spcAft>
              <a:buClr>
                <a:schemeClr val="dk1"/>
              </a:buClr>
              <a:buSzPts val="2800"/>
              <a:buNone/>
            </a:pPr>
            <a:r>
              <a:t/>
            </a:r>
            <a:endParaRPr/>
          </a:p>
        </p:txBody>
      </p:sp>
      <p:pic>
        <p:nvPicPr>
          <p:cNvPr descr="../Dropbox/Screenshots/Screenshot%202018-11-16%2009.55.50.png" id="279" name="Google Shape;279;p31"/>
          <p:cNvPicPr preferRelativeResize="0"/>
          <p:nvPr/>
        </p:nvPicPr>
        <p:blipFill rotWithShape="1">
          <a:blip r:embed="rId3">
            <a:alphaModFix/>
          </a:blip>
          <a:srcRect b="17622" l="21794" r="21439" t="16943"/>
          <a:stretch/>
        </p:blipFill>
        <p:spPr>
          <a:xfrm>
            <a:off x="9405990" y="104931"/>
            <a:ext cx="2241367" cy="2120761"/>
          </a:xfrm>
          <a:prstGeom prst="rect">
            <a:avLst/>
          </a:prstGeom>
          <a:noFill/>
          <a:ln>
            <a:noFill/>
          </a:ln>
        </p:spPr>
      </p:pic>
      <p:pic>
        <p:nvPicPr>
          <p:cNvPr id="280" name="Google Shape;280;p31"/>
          <p:cNvPicPr preferRelativeResize="0"/>
          <p:nvPr/>
        </p:nvPicPr>
        <p:blipFill rotWithShape="1">
          <a:blip r:embed="rId4">
            <a:alphaModFix/>
          </a:blip>
          <a:srcRect b="24353" l="17113" r="15868" t="17762"/>
          <a:stretch/>
        </p:blipFill>
        <p:spPr>
          <a:xfrm>
            <a:off x="8773297" y="2832369"/>
            <a:ext cx="3185621" cy="3891162"/>
          </a:xfrm>
          <a:prstGeom prst="rect">
            <a:avLst/>
          </a:prstGeom>
          <a:noFill/>
          <a:ln>
            <a:noFill/>
          </a:ln>
        </p:spPr>
      </p:pic>
      <p:pic>
        <p:nvPicPr>
          <p:cNvPr id="281" name="Google Shape;281;p31">
            <a:hlinkClick r:id="rId5"/>
          </p:cNvPr>
          <p:cNvPicPr preferRelativeResize="0"/>
          <p:nvPr/>
        </p:nvPicPr>
        <p:blipFill rotWithShape="1">
          <a:blip r:embed="rId6">
            <a:alphaModFix/>
          </a:blip>
          <a:srcRect b="0" l="0" r="0" t="0"/>
          <a:stretch/>
        </p:blipFill>
        <p:spPr>
          <a:xfrm>
            <a:off x="7003536" y="275159"/>
            <a:ext cx="1769761" cy="1769761"/>
          </a:xfrm>
          <a:prstGeom prst="rect">
            <a:avLst/>
          </a:prstGeom>
          <a:noFill/>
          <a:ln>
            <a:noFill/>
          </a:ln>
        </p:spPr>
      </p:pic>
      <p:sp>
        <p:nvSpPr>
          <p:cNvPr id="282" name="Google Shape;282;p31"/>
          <p:cNvSpPr txBox="1"/>
          <p:nvPr/>
        </p:nvSpPr>
        <p:spPr>
          <a:xfrm>
            <a:off x="408975" y="6311625"/>
            <a:ext cx="11686800" cy="3849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1000"/>
              </a:spcBef>
              <a:spcAft>
                <a:spcPts val="0"/>
              </a:spcAft>
              <a:buNone/>
            </a:pPr>
            <a:r>
              <a:rPr lang="en-US" u="sng">
                <a:solidFill>
                  <a:schemeClr val="hlink"/>
                </a:solidFill>
                <a:latin typeface="Montserrat"/>
                <a:ea typeface="Montserrat"/>
                <a:cs typeface="Montserrat"/>
                <a:sym typeface="Montserrat"/>
                <a:hlinkClick r:id="rId7"/>
              </a:rPr>
              <a:t>Elaine Ball</a:t>
            </a:r>
            <a:r>
              <a:rPr lang="en-US">
                <a:solidFill>
                  <a:schemeClr val="dk1"/>
                </a:solidFill>
                <a:latin typeface="Montserrat"/>
                <a:ea typeface="Montserrat"/>
                <a:cs typeface="Montserrat"/>
                <a:sym typeface="Montserrat"/>
              </a:rPr>
              <a:t> </a:t>
            </a:r>
            <a:r>
              <a:rPr lang="en-US" u="sng">
                <a:solidFill>
                  <a:schemeClr val="hlink"/>
                </a:solidFill>
                <a:latin typeface="Montserrat"/>
                <a:ea typeface="Montserrat"/>
                <a:cs typeface="Montserrat"/>
                <a:sym typeface="Montserrat"/>
                <a:hlinkClick r:id="rId8"/>
              </a:rPr>
              <a:t>elaine@elaineball.co.uk</a:t>
            </a:r>
            <a:r>
              <a:rPr lang="en-US">
                <a:solidFill>
                  <a:schemeClr val="dk1"/>
                </a:solidFill>
                <a:latin typeface="Montserrat"/>
                <a:ea typeface="Montserrat"/>
                <a:cs typeface="Montserrat"/>
                <a:sym typeface="Montserrat"/>
              </a:rPr>
              <a:t> Tel:  +44 (0) 7825-517-850 | Get Kids into Survey is a Registered Trademark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sp>
        <p:nvSpPr>
          <p:cNvPr id="95" name="Google Shape;95;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Arial"/>
              <a:buNone/>
            </a:pPr>
            <a:r>
              <a:rPr b="1" lang="en-US">
                <a:latin typeface="Montserrat"/>
                <a:ea typeface="Montserrat"/>
                <a:cs typeface="Montserrat"/>
                <a:sym typeface="Montserrat"/>
              </a:rPr>
              <a:t>Vision</a:t>
            </a:r>
            <a:endParaRPr b="1">
              <a:latin typeface="Montserrat"/>
              <a:ea typeface="Montserrat"/>
              <a:cs typeface="Montserrat"/>
              <a:sym typeface="Montserrat"/>
            </a:endParaRPr>
          </a:p>
        </p:txBody>
      </p:sp>
      <p:sp>
        <p:nvSpPr>
          <p:cNvPr id="96" name="Google Shape;96;p14"/>
          <p:cNvSpPr txBox="1"/>
          <p:nvPr>
            <p:ph idx="1" type="body"/>
          </p:nvPr>
        </p:nvSpPr>
        <p:spPr>
          <a:xfrm>
            <a:off x="838200" y="1825625"/>
            <a:ext cx="6072266" cy="4351338"/>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0"/>
              </a:spcBef>
              <a:spcAft>
                <a:spcPts val="0"/>
              </a:spcAft>
              <a:buSzPts val="1800"/>
              <a:buFont typeface="Montserrat"/>
              <a:buChar char="●"/>
            </a:pPr>
            <a:r>
              <a:rPr lang="en-US">
                <a:latin typeface="Montserrat"/>
                <a:ea typeface="Montserrat"/>
                <a:cs typeface="Montserrat"/>
                <a:sym typeface="Montserrat"/>
              </a:rPr>
              <a:t>To educate and excite the next generation of surveyors</a:t>
            </a:r>
            <a:endParaRPr>
              <a:latin typeface="Montserrat"/>
              <a:ea typeface="Montserrat"/>
              <a:cs typeface="Montserrat"/>
              <a:sym typeface="Montserrat"/>
            </a:endParaRPr>
          </a:p>
          <a:p>
            <a:pPr indent="0" lvl="0" marL="0" rtl="0" algn="l">
              <a:lnSpc>
                <a:spcPct val="90000"/>
              </a:lnSpc>
              <a:spcBef>
                <a:spcPts val="1000"/>
              </a:spcBef>
              <a:spcAft>
                <a:spcPts val="0"/>
              </a:spcAft>
              <a:buNone/>
            </a:pPr>
            <a:r>
              <a:t/>
            </a:r>
            <a:endParaRPr>
              <a:latin typeface="Montserrat"/>
              <a:ea typeface="Montserrat"/>
              <a:cs typeface="Montserrat"/>
              <a:sym typeface="Montserrat"/>
            </a:endParaRPr>
          </a:p>
          <a:p>
            <a:pPr indent="-342900" lvl="0" marL="457200" rtl="0" algn="l">
              <a:lnSpc>
                <a:spcPct val="90000"/>
              </a:lnSpc>
              <a:spcBef>
                <a:spcPts val="1000"/>
              </a:spcBef>
              <a:spcAft>
                <a:spcPts val="0"/>
              </a:spcAft>
              <a:buSzPts val="1800"/>
              <a:buFont typeface="Montserrat"/>
              <a:buChar char="●"/>
            </a:pPr>
            <a:r>
              <a:rPr lang="en-US">
                <a:latin typeface="Montserrat"/>
                <a:ea typeface="Montserrat"/>
                <a:cs typeface="Montserrat"/>
                <a:sym typeface="Montserrat"/>
              </a:rPr>
              <a:t>To better the Industry globally </a:t>
            </a:r>
            <a:endParaRPr>
              <a:latin typeface="Montserrat"/>
              <a:ea typeface="Montserrat"/>
              <a:cs typeface="Montserrat"/>
              <a:sym typeface="Montserrat"/>
            </a:endParaRPr>
          </a:p>
          <a:p>
            <a:pPr indent="-50800" lvl="0" marL="228600" rtl="0" algn="l">
              <a:lnSpc>
                <a:spcPct val="90000"/>
              </a:lnSpc>
              <a:spcBef>
                <a:spcPts val="1000"/>
              </a:spcBef>
              <a:spcAft>
                <a:spcPts val="0"/>
              </a:spcAft>
              <a:buClr>
                <a:schemeClr val="dk1"/>
              </a:buClr>
              <a:buSzPts val="2800"/>
              <a:buNone/>
            </a:pPr>
            <a:r>
              <a:t/>
            </a:r>
            <a:endParaRPr/>
          </a:p>
        </p:txBody>
      </p:sp>
      <p:pic>
        <p:nvPicPr>
          <p:cNvPr descr="../Dropbox/Screenshots/Screenshot%202018-11-16%2009.55.50.png" id="97" name="Google Shape;97;p14"/>
          <p:cNvPicPr preferRelativeResize="0"/>
          <p:nvPr/>
        </p:nvPicPr>
        <p:blipFill rotWithShape="1">
          <a:blip r:embed="rId3">
            <a:alphaModFix/>
          </a:blip>
          <a:srcRect b="17622" l="21794" r="21439" t="16943"/>
          <a:stretch/>
        </p:blipFill>
        <p:spPr>
          <a:xfrm>
            <a:off x="9405990" y="104931"/>
            <a:ext cx="2241367" cy="2120761"/>
          </a:xfrm>
          <a:prstGeom prst="rect">
            <a:avLst/>
          </a:prstGeom>
          <a:noFill/>
          <a:ln>
            <a:noFill/>
          </a:ln>
        </p:spPr>
      </p:pic>
      <p:sp>
        <p:nvSpPr>
          <p:cNvPr id="98" name="Google Shape;98;p14"/>
          <p:cNvSpPr txBox="1"/>
          <p:nvPr/>
        </p:nvSpPr>
        <p:spPr>
          <a:xfrm>
            <a:off x="408975" y="6311625"/>
            <a:ext cx="11686800" cy="3849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1000"/>
              </a:spcBef>
              <a:spcAft>
                <a:spcPts val="0"/>
              </a:spcAft>
              <a:buNone/>
            </a:pPr>
            <a:r>
              <a:rPr lang="en-US" u="sng">
                <a:solidFill>
                  <a:schemeClr val="hlink"/>
                </a:solidFill>
                <a:latin typeface="Montserrat"/>
                <a:ea typeface="Montserrat"/>
                <a:cs typeface="Montserrat"/>
                <a:sym typeface="Montserrat"/>
                <a:hlinkClick r:id="rId4"/>
              </a:rPr>
              <a:t>Elaine Ball</a:t>
            </a:r>
            <a:r>
              <a:rPr lang="en-US">
                <a:solidFill>
                  <a:schemeClr val="dk1"/>
                </a:solidFill>
                <a:latin typeface="Montserrat"/>
                <a:ea typeface="Montserrat"/>
                <a:cs typeface="Montserrat"/>
                <a:sym typeface="Montserrat"/>
              </a:rPr>
              <a:t> </a:t>
            </a:r>
            <a:r>
              <a:rPr lang="en-US" u="sng">
                <a:solidFill>
                  <a:schemeClr val="hlink"/>
                </a:solidFill>
                <a:latin typeface="Montserrat"/>
                <a:ea typeface="Montserrat"/>
                <a:cs typeface="Montserrat"/>
                <a:sym typeface="Montserrat"/>
                <a:hlinkClick r:id="rId5"/>
              </a:rPr>
              <a:t>elaine@elaineball.co.uk</a:t>
            </a:r>
            <a:r>
              <a:rPr lang="en-US">
                <a:solidFill>
                  <a:schemeClr val="dk1"/>
                </a:solidFill>
                <a:latin typeface="Montserrat"/>
                <a:ea typeface="Montserrat"/>
                <a:cs typeface="Montserrat"/>
                <a:sym typeface="Montserrat"/>
              </a:rPr>
              <a:t> Tel:  +44 (0) 7825-517-850 | Get Kids into Survey is a Registered </a:t>
            </a:r>
            <a:r>
              <a:rPr lang="en-US">
                <a:solidFill>
                  <a:schemeClr val="dk1"/>
                </a:solidFill>
                <a:latin typeface="Montserrat"/>
                <a:ea typeface="Montserrat"/>
                <a:cs typeface="Montserrat"/>
                <a:sym typeface="Montserrat"/>
              </a:rPr>
              <a:t>Trademark</a:t>
            </a:r>
            <a:r>
              <a:rPr lang="en-US">
                <a:solidFill>
                  <a:schemeClr val="dk1"/>
                </a:solidFill>
                <a:latin typeface="Montserrat"/>
                <a:ea typeface="Montserrat"/>
                <a:cs typeface="Montserrat"/>
                <a:sym typeface="Montserrat"/>
              </a:rPr>
              <a:t> </a:t>
            </a:r>
            <a:endParaRPr/>
          </a:p>
        </p:txBody>
      </p:sp>
      <p:pic>
        <p:nvPicPr>
          <p:cNvPr id="99" name="Google Shape;99;p14"/>
          <p:cNvPicPr preferRelativeResize="0"/>
          <p:nvPr/>
        </p:nvPicPr>
        <p:blipFill>
          <a:blip r:embed="rId6">
            <a:alphaModFix/>
          </a:blip>
          <a:stretch>
            <a:fillRect/>
          </a:stretch>
        </p:blipFill>
        <p:spPr>
          <a:xfrm>
            <a:off x="7062866" y="2378092"/>
            <a:ext cx="4671539" cy="378113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Google Shape;287;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Arial"/>
              <a:buNone/>
            </a:pPr>
            <a:r>
              <a:rPr b="1" lang="en-US">
                <a:latin typeface="Montserrat"/>
                <a:ea typeface="Montserrat"/>
                <a:cs typeface="Montserrat"/>
                <a:sym typeface="Montserrat"/>
              </a:rPr>
              <a:t>SURVEY Fest Program </a:t>
            </a:r>
            <a:endParaRPr b="1">
              <a:latin typeface="Montserrat"/>
              <a:ea typeface="Montserrat"/>
              <a:cs typeface="Montserrat"/>
              <a:sym typeface="Montserrat"/>
            </a:endParaRPr>
          </a:p>
          <a:p>
            <a:pPr indent="0" lvl="0" marL="0" rtl="0" algn="l">
              <a:lnSpc>
                <a:spcPct val="90000"/>
              </a:lnSpc>
              <a:spcBef>
                <a:spcPts val="0"/>
              </a:spcBef>
              <a:spcAft>
                <a:spcPts val="0"/>
              </a:spcAft>
              <a:buClr>
                <a:schemeClr val="dk1"/>
              </a:buClr>
              <a:buSzPts val="4400"/>
              <a:buFont typeface="Arial"/>
              <a:buNone/>
            </a:pPr>
            <a:r>
              <a:rPr b="1" lang="en-US">
                <a:latin typeface="Montserrat"/>
                <a:ea typeface="Montserrat"/>
                <a:cs typeface="Montserrat"/>
                <a:sym typeface="Montserrat"/>
              </a:rPr>
              <a:t>&amp; Events</a:t>
            </a:r>
            <a:endParaRPr b="1">
              <a:latin typeface="Montserrat"/>
              <a:ea typeface="Montserrat"/>
              <a:cs typeface="Montserrat"/>
              <a:sym typeface="Montserrat"/>
            </a:endParaRPr>
          </a:p>
        </p:txBody>
      </p:sp>
      <p:sp>
        <p:nvSpPr>
          <p:cNvPr id="288" name="Google Shape;288;p32"/>
          <p:cNvSpPr txBox="1"/>
          <p:nvPr>
            <p:ph idx="1" type="body"/>
          </p:nvPr>
        </p:nvSpPr>
        <p:spPr>
          <a:xfrm>
            <a:off x="838200" y="1597546"/>
            <a:ext cx="10515600" cy="43513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rPr lang="en-US">
                <a:latin typeface="Montserrat"/>
                <a:ea typeface="Montserrat"/>
                <a:cs typeface="Montserrat"/>
                <a:sym typeface="Montserrat"/>
              </a:rPr>
              <a:t>Pilot Program</a:t>
            </a:r>
            <a:r>
              <a:rPr lang="en-US" sz="1200">
                <a:latin typeface="Montserrat"/>
                <a:ea typeface="Montserrat"/>
                <a:cs typeface="Montserrat"/>
                <a:sym typeface="Montserrat"/>
              </a:rPr>
              <a:t> - spreading the world through education</a:t>
            </a:r>
            <a:endParaRPr sz="1200">
              <a:latin typeface="Montserrat"/>
              <a:ea typeface="Montserrat"/>
              <a:cs typeface="Montserrat"/>
              <a:sym typeface="Montserrat"/>
            </a:endParaRPr>
          </a:p>
          <a:p>
            <a:pPr indent="-228600" lvl="0" marL="228600" rtl="0" algn="l">
              <a:lnSpc>
                <a:spcPct val="90000"/>
              </a:lnSpc>
              <a:spcBef>
                <a:spcPts val="1000"/>
              </a:spcBef>
              <a:spcAft>
                <a:spcPts val="0"/>
              </a:spcAft>
              <a:buClr>
                <a:schemeClr val="dk1"/>
              </a:buClr>
              <a:buSzPts val="2000"/>
              <a:buFont typeface="Montserrat"/>
              <a:buChar char="•"/>
            </a:pPr>
            <a:r>
              <a:rPr lang="en-US" sz="2000">
                <a:latin typeface="Montserrat"/>
                <a:ea typeface="Montserrat"/>
                <a:cs typeface="Montserrat"/>
                <a:sym typeface="Montserrat"/>
              </a:rPr>
              <a:t>When: October 1st 2019</a:t>
            </a:r>
            <a:endParaRPr>
              <a:latin typeface="Montserrat"/>
              <a:ea typeface="Montserrat"/>
              <a:cs typeface="Montserrat"/>
              <a:sym typeface="Montserrat"/>
            </a:endParaRPr>
          </a:p>
          <a:p>
            <a:pPr indent="-228600" lvl="0" marL="228600" rtl="0" algn="l">
              <a:lnSpc>
                <a:spcPct val="90000"/>
              </a:lnSpc>
              <a:spcBef>
                <a:spcPts val="1000"/>
              </a:spcBef>
              <a:spcAft>
                <a:spcPts val="0"/>
              </a:spcAft>
              <a:buClr>
                <a:schemeClr val="dk1"/>
              </a:buClr>
              <a:buSzPts val="2000"/>
              <a:buFont typeface="Montserrat"/>
              <a:buChar char="•"/>
            </a:pPr>
            <a:r>
              <a:rPr lang="en-US" sz="2000">
                <a:latin typeface="Montserrat"/>
                <a:ea typeface="Montserrat"/>
                <a:cs typeface="Montserrat"/>
                <a:sym typeface="Montserrat"/>
              </a:rPr>
              <a:t>Where: St Ambrose Barlow High School</a:t>
            </a:r>
            <a:endParaRPr>
              <a:latin typeface="Montserrat"/>
              <a:ea typeface="Montserrat"/>
              <a:cs typeface="Montserrat"/>
              <a:sym typeface="Montserrat"/>
            </a:endParaRPr>
          </a:p>
          <a:p>
            <a:pPr indent="-228600" lvl="0" marL="228600" rtl="0" algn="l">
              <a:lnSpc>
                <a:spcPct val="90000"/>
              </a:lnSpc>
              <a:spcBef>
                <a:spcPts val="1000"/>
              </a:spcBef>
              <a:spcAft>
                <a:spcPts val="0"/>
              </a:spcAft>
              <a:buClr>
                <a:schemeClr val="dk1"/>
              </a:buClr>
              <a:buSzPts val="2000"/>
              <a:buFont typeface="Montserrat"/>
              <a:buChar char="•"/>
            </a:pPr>
            <a:r>
              <a:rPr lang="en-US" sz="2000">
                <a:latin typeface="Montserrat"/>
                <a:ea typeface="Montserrat"/>
                <a:cs typeface="Montserrat"/>
                <a:sym typeface="Montserrat"/>
              </a:rPr>
              <a:t>For: Bringing industry and kids together</a:t>
            </a:r>
            <a:endParaRPr>
              <a:latin typeface="Montserrat"/>
              <a:ea typeface="Montserrat"/>
              <a:cs typeface="Montserrat"/>
              <a:sym typeface="Montserrat"/>
            </a:endParaRPr>
          </a:p>
        </p:txBody>
      </p:sp>
      <p:pic>
        <p:nvPicPr>
          <p:cNvPr descr="../Dropbox/Screenshots/Screenshot%202018-11-16%2009.55.50.png" id="289" name="Google Shape;289;p32"/>
          <p:cNvPicPr preferRelativeResize="0"/>
          <p:nvPr/>
        </p:nvPicPr>
        <p:blipFill rotWithShape="1">
          <a:blip r:embed="rId3">
            <a:alphaModFix/>
          </a:blip>
          <a:srcRect b="17622" l="21794" r="21439" t="16943"/>
          <a:stretch/>
        </p:blipFill>
        <p:spPr>
          <a:xfrm>
            <a:off x="9405990" y="104931"/>
            <a:ext cx="2241367" cy="2120761"/>
          </a:xfrm>
          <a:prstGeom prst="rect">
            <a:avLst/>
          </a:prstGeom>
          <a:noFill/>
          <a:ln>
            <a:noFill/>
          </a:ln>
        </p:spPr>
      </p:pic>
      <p:pic>
        <p:nvPicPr>
          <p:cNvPr id="290" name="Google Shape;290;p32"/>
          <p:cNvPicPr preferRelativeResize="0"/>
          <p:nvPr/>
        </p:nvPicPr>
        <p:blipFill rotWithShape="1">
          <a:blip r:embed="rId4">
            <a:alphaModFix/>
          </a:blip>
          <a:srcRect b="0" l="0" r="0" t="0"/>
          <a:stretch/>
        </p:blipFill>
        <p:spPr>
          <a:xfrm>
            <a:off x="838193" y="3793315"/>
            <a:ext cx="3785029" cy="779923"/>
          </a:xfrm>
          <a:prstGeom prst="rect">
            <a:avLst/>
          </a:prstGeom>
          <a:noFill/>
          <a:ln>
            <a:noFill/>
          </a:ln>
        </p:spPr>
      </p:pic>
      <p:pic>
        <p:nvPicPr>
          <p:cNvPr id="291" name="Google Shape;291;p32"/>
          <p:cNvPicPr preferRelativeResize="0"/>
          <p:nvPr/>
        </p:nvPicPr>
        <p:blipFill rotWithShape="1">
          <a:blip r:embed="rId5">
            <a:alphaModFix/>
          </a:blip>
          <a:srcRect b="16773" l="31283" r="29619" t="14194"/>
          <a:stretch/>
        </p:blipFill>
        <p:spPr>
          <a:xfrm>
            <a:off x="8447202" y="2485886"/>
            <a:ext cx="3200155" cy="4028430"/>
          </a:xfrm>
          <a:prstGeom prst="rect">
            <a:avLst/>
          </a:prstGeom>
          <a:noFill/>
          <a:ln>
            <a:noFill/>
          </a:ln>
        </p:spPr>
      </p:pic>
      <p:pic>
        <p:nvPicPr>
          <p:cNvPr descr="../Dropbox/Screenshots/Screenshot%202018-11-16%2009.55.50.png" id="292" name="Google Shape;292;p32"/>
          <p:cNvPicPr preferRelativeResize="0"/>
          <p:nvPr/>
        </p:nvPicPr>
        <p:blipFill rotWithShape="1">
          <a:blip r:embed="rId3">
            <a:alphaModFix/>
          </a:blip>
          <a:srcRect b="17622" l="21794" r="21439" t="16943"/>
          <a:stretch/>
        </p:blipFill>
        <p:spPr>
          <a:xfrm>
            <a:off x="4934771" y="3458113"/>
            <a:ext cx="1443907" cy="1450340"/>
          </a:xfrm>
          <a:prstGeom prst="rect">
            <a:avLst/>
          </a:prstGeom>
          <a:noFill/>
          <a:ln>
            <a:noFill/>
          </a:ln>
        </p:spPr>
      </p:pic>
      <p:sp>
        <p:nvSpPr>
          <p:cNvPr id="293" name="Google Shape;293;p32"/>
          <p:cNvSpPr txBox="1"/>
          <p:nvPr/>
        </p:nvSpPr>
        <p:spPr>
          <a:xfrm>
            <a:off x="769676" y="3356925"/>
            <a:ext cx="22413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Montserrat"/>
                <a:ea typeface="Montserrat"/>
                <a:cs typeface="Montserrat"/>
                <a:sym typeface="Montserrat"/>
              </a:rPr>
              <a:t>Organised by:</a:t>
            </a:r>
            <a:endParaRPr sz="1800">
              <a:solidFill>
                <a:schemeClr val="dk1"/>
              </a:solidFill>
              <a:latin typeface="Montserrat"/>
              <a:ea typeface="Montserrat"/>
              <a:cs typeface="Montserrat"/>
              <a:sym typeface="Montserrat"/>
            </a:endParaRPr>
          </a:p>
        </p:txBody>
      </p:sp>
      <p:sp>
        <p:nvSpPr>
          <p:cNvPr id="294" name="Google Shape;294;p32"/>
          <p:cNvSpPr txBox="1"/>
          <p:nvPr/>
        </p:nvSpPr>
        <p:spPr>
          <a:xfrm>
            <a:off x="769677" y="4881675"/>
            <a:ext cx="27852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Montserrat"/>
                <a:ea typeface="Montserrat"/>
                <a:cs typeface="Montserrat"/>
                <a:sym typeface="Montserrat"/>
              </a:rPr>
              <a:t>Supported by:</a:t>
            </a:r>
            <a:endParaRPr sz="1800">
              <a:solidFill>
                <a:schemeClr val="dk1"/>
              </a:solidFill>
              <a:latin typeface="Montserrat"/>
              <a:ea typeface="Montserrat"/>
              <a:cs typeface="Montserrat"/>
              <a:sym typeface="Montserrat"/>
            </a:endParaRPr>
          </a:p>
        </p:txBody>
      </p:sp>
      <p:pic>
        <p:nvPicPr>
          <p:cNvPr descr="https://lh4.googleusercontent.com/fRy35kUIjc8Fu_jex73bHa06XAAkyfnlFsKbT9v1KMeF4bIBLV4wxlgIO2zG4TuDvhslSvFByBVJX6ZkGhkJuWge6j_V9cmrKgNCygDDzs3dbyuXEu5uq5EP0hOhFG7zJPNrWsFtVxY" id="295" name="Google Shape;295;p32"/>
          <p:cNvPicPr preferRelativeResize="0"/>
          <p:nvPr/>
        </p:nvPicPr>
        <p:blipFill rotWithShape="1">
          <a:blip r:embed="rId6">
            <a:alphaModFix/>
          </a:blip>
          <a:srcRect b="0" l="0" r="0" t="0"/>
          <a:stretch/>
        </p:blipFill>
        <p:spPr>
          <a:xfrm>
            <a:off x="769673" y="5232930"/>
            <a:ext cx="1767511" cy="1431908"/>
          </a:xfrm>
          <a:prstGeom prst="rect">
            <a:avLst/>
          </a:prstGeom>
          <a:noFill/>
          <a:ln>
            <a:noFill/>
          </a:ln>
        </p:spPr>
      </p:pic>
      <p:pic>
        <p:nvPicPr>
          <p:cNvPr descr="https://lh4.googleusercontent.com/lpMFPP26HvQv1EUbFp5gPuAXBptyYE1kBkdUtX8U6FJgyRfwUfW9CT7ZZ9c2Ex8J4wjUTs6-bKiU18apwDKCZk-A35ReefBgIDH0obogKg3pKuMdmlOhOEgCV1vWB9cL6m6BjP4vy_9puD2hTw" id="296" name="Google Shape;296;p32"/>
          <p:cNvPicPr preferRelativeResize="0"/>
          <p:nvPr/>
        </p:nvPicPr>
        <p:blipFill rotWithShape="1">
          <a:blip r:embed="rId7">
            <a:alphaModFix/>
          </a:blip>
          <a:srcRect b="0" l="0" r="0" t="0"/>
          <a:stretch/>
        </p:blipFill>
        <p:spPr>
          <a:xfrm>
            <a:off x="3000507" y="5232930"/>
            <a:ext cx="1003032" cy="1344270"/>
          </a:xfrm>
          <a:prstGeom prst="rect">
            <a:avLst/>
          </a:prstGeom>
          <a:noFill/>
          <a:ln>
            <a:noFill/>
          </a:ln>
        </p:spPr>
      </p:pic>
      <p:pic>
        <p:nvPicPr>
          <p:cNvPr id="297" name="Google Shape;297;p32"/>
          <p:cNvPicPr preferRelativeResize="0"/>
          <p:nvPr/>
        </p:nvPicPr>
        <p:blipFill>
          <a:blip r:embed="rId8">
            <a:alphaModFix/>
          </a:blip>
          <a:stretch>
            <a:fillRect/>
          </a:stretch>
        </p:blipFill>
        <p:spPr>
          <a:xfrm>
            <a:off x="4379838" y="5163919"/>
            <a:ext cx="1767500" cy="148228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sp>
        <p:nvSpPr>
          <p:cNvPr id="302" name="Google Shape;302;p3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Arial"/>
              <a:buNone/>
            </a:pPr>
            <a:r>
              <a:rPr b="1" lang="en-US">
                <a:latin typeface="Montserrat"/>
                <a:ea typeface="Montserrat"/>
                <a:cs typeface="Montserrat"/>
                <a:sym typeface="Montserrat"/>
              </a:rPr>
              <a:t>SURVEY Fest Program </a:t>
            </a:r>
            <a:endParaRPr b="1">
              <a:latin typeface="Montserrat"/>
              <a:ea typeface="Montserrat"/>
              <a:cs typeface="Montserrat"/>
              <a:sym typeface="Montserrat"/>
            </a:endParaRPr>
          </a:p>
          <a:p>
            <a:pPr indent="0" lvl="0" marL="0" rtl="0" algn="l">
              <a:lnSpc>
                <a:spcPct val="90000"/>
              </a:lnSpc>
              <a:spcBef>
                <a:spcPts val="0"/>
              </a:spcBef>
              <a:spcAft>
                <a:spcPts val="0"/>
              </a:spcAft>
              <a:buClr>
                <a:schemeClr val="dk1"/>
              </a:buClr>
              <a:buSzPts val="4400"/>
              <a:buFont typeface="Arial"/>
              <a:buNone/>
            </a:pPr>
            <a:r>
              <a:rPr b="1" lang="en-US">
                <a:latin typeface="Montserrat"/>
                <a:ea typeface="Montserrat"/>
                <a:cs typeface="Montserrat"/>
                <a:sym typeface="Montserrat"/>
              </a:rPr>
              <a:t>&amp; Events</a:t>
            </a:r>
            <a:endParaRPr b="1">
              <a:latin typeface="Montserrat"/>
              <a:ea typeface="Montserrat"/>
              <a:cs typeface="Montserrat"/>
              <a:sym typeface="Montserrat"/>
            </a:endParaRPr>
          </a:p>
        </p:txBody>
      </p:sp>
      <p:pic>
        <p:nvPicPr>
          <p:cNvPr descr="../Dropbox/Screenshots/Screenshot%202018-11-16%2009.55.50.png" id="303" name="Google Shape;303;p33"/>
          <p:cNvPicPr preferRelativeResize="0"/>
          <p:nvPr/>
        </p:nvPicPr>
        <p:blipFill rotWithShape="1">
          <a:blip r:embed="rId3">
            <a:alphaModFix/>
          </a:blip>
          <a:srcRect b="17622" l="21792" r="21440" t="16941"/>
          <a:stretch/>
        </p:blipFill>
        <p:spPr>
          <a:xfrm>
            <a:off x="9405990" y="104931"/>
            <a:ext cx="2241366" cy="2120759"/>
          </a:xfrm>
          <a:prstGeom prst="rect">
            <a:avLst/>
          </a:prstGeom>
          <a:noFill/>
          <a:ln>
            <a:noFill/>
          </a:ln>
        </p:spPr>
      </p:pic>
      <p:sp>
        <p:nvSpPr>
          <p:cNvPr id="304" name="Google Shape;304;p33"/>
          <p:cNvSpPr txBox="1"/>
          <p:nvPr>
            <p:ph idx="1" type="body"/>
          </p:nvPr>
        </p:nvSpPr>
        <p:spPr>
          <a:xfrm>
            <a:off x="838200" y="1597547"/>
            <a:ext cx="10515600" cy="1325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t/>
            </a:r>
            <a:endParaRPr>
              <a:latin typeface="Montserrat"/>
              <a:ea typeface="Montserrat"/>
              <a:cs typeface="Montserrat"/>
              <a:sym typeface="Montserrat"/>
            </a:endParaRPr>
          </a:p>
          <a:p>
            <a:pPr indent="0" lvl="0" marL="0" rtl="0" algn="l">
              <a:lnSpc>
                <a:spcPct val="90000"/>
              </a:lnSpc>
              <a:spcBef>
                <a:spcPts val="0"/>
              </a:spcBef>
              <a:spcAft>
                <a:spcPts val="0"/>
              </a:spcAft>
              <a:buClr>
                <a:schemeClr val="dk1"/>
              </a:buClr>
              <a:buSzPts val="2800"/>
              <a:buNone/>
            </a:pPr>
            <a:r>
              <a:rPr lang="en-US">
                <a:latin typeface="Montserrat"/>
                <a:ea typeface="Montserrat"/>
                <a:cs typeface="Montserrat"/>
                <a:sym typeface="Montserrat"/>
              </a:rPr>
              <a:t>Founding Sponsor </a:t>
            </a:r>
            <a:endParaRPr>
              <a:latin typeface="Montserrat"/>
              <a:ea typeface="Montserrat"/>
              <a:cs typeface="Montserrat"/>
              <a:sym typeface="Montserrat"/>
            </a:endParaRPr>
          </a:p>
          <a:p>
            <a:pPr indent="-228600" lvl="0" marL="228600" rtl="0" algn="l">
              <a:lnSpc>
                <a:spcPct val="90000"/>
              </a:lnSpc>
              <a:spcBef>
                <a:spcPts val="1000"/>
              </a:spcBef>
              <a:spcAft>
                <a:spcPts val="0"/>
              </a:spcAft>
              <a:buClr>
                <a:schemeClr val="dk1"/>
              </a:buClr>
              <a:buSzPts val="2000"/>
              <a:buFont typeface="Montserrat"/>
              <a:buChar char="•"/>
            </a:pPr>
            <a:r>
              <a:rPr lang="en-US" sz="2000" u="sng">
                <a:solidFill>
                  <a:schemeClr val="hlink"/>
                </a:solidFill>
                <a:latin typeface="Montserrat"/>
                <a:ea typeface="Montserrat"/>
                <a:cs typeface="Montserrat"/>
                <a:sym typeface="Montserrat"/>
                <a:hlinkClick r:id="rId4"/>
              </a:rPr>
              <a:t>See write up on Topcon</a:t>
            </a:r>
            <a:endParaRPr>
              <a:latin typeface="Montserrat"/>
              <a:ea typeface="Montserrat"/>
              <a:cs typeface="Montserrat"/>
              <a:sym typeface="Montserrat"/>
            </a:endParaRPr>
          </a:p>
        </p:txBody>
      </p:sp>
      <p:pic>
        <p:nvPicPr>
          <p:cNvPr id="305" name="Google Shape;305;p33"/>
          <p:cNvPicPr preferRelativeResize="0"/>
          <p:nvPr/>
        </p:nvPicPr>
        <p:blipFill>
          <a:blip r:embed="rId5">
            <a:alphaModFix/>
          </a:blip>
          <a:stretch>
            <a:fillRect/>
          </a:stretch>
        </p:blipFill>
        <p:spPr>
          <a:xfrm>
            <a:off x="152400" y="3075647"/>
            <a:ext cx="4841226" cy="3629952"/>
          </a:xfrm>
          <a:prstGeom prst="rect">
            <a:avLst/>
          </a:prstGeom>
          <a:noFill/>
          <a:ln>
            <a:noFill/>
          </a:ln>
        </p:spPr>
      </p:pic>
      <p:pic>
        <p:nvPicPr>
          <p:cNvPr id="306" name="Google Shape;306;p33"/>
          <p:cNvPicPr preferRelativeResize="0"/>
          <p:nvPr/>
        </p:nvPicPr>
        <p:blipFill>
          <a:blip r:embed="rId6">
            <a:alphaModFix/>
          </a:blip>
          <a:stretch>
            <a:fillRect/>
          </a:stretch>
        </p:blipFill>
        <p:spPr>
          <a:xfrm>
            <a:off x="5146026" y="3075647"/>
            <a:ext cx="2722464" cy="3629952"/>
          </a:xfrm>
          <a:prstGeom prst="rect">
            <a:avLst/>
          </a:prstGeom>
          <a:noFill/>
          <a:ln>
            <a:noFill/>
          </a:ln>
        </p:spPr>
      </p:pic>
      <p:pic>
        <p:nvPicPr>
          <p:cNvPr id="307" name="Google Shape;307;p33"/>
          <p:cNvPicPr preferRelativeResize="0"/>
          <p:nvPr/>
        </p:nvPicPr>
        <p:blipFill>
          <a:blip r:embed="rId7">
            <a:alphaModFix/>
          </a:blip>
          <a:stretch>
            <a:fillRect/>
          </a:stretch>
        </p:blipFill>
        <p:spPr>
          <a:xfrm>
            <a:off x="8020890" y="3075647"/>
            <a:ext cx="2723196" cy="362995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 name="Shape 311"/>
        <p:cNvGrpSpPr/>
        <p:nvPr/>
      </p:nvGrpSpPr>
      <p:grpSpPr>
        <a:xfrm>
          <a:off x="0" y="0"/>
          <a:ext cx="0" cy="0"/>
          <a:chOff x="0" y="0"/>
          <a:chExt cx="0" cy="0"/>
        </a:xfrm>
      </p:grpSpPr>
      <p:sp>
        <p:nvSpPr>
          <p:cNvPr id="312" name="Google Shape;312;p3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Arial"/>
              <a:buNone/>
            </a:pPr>
            <a:r>
              <a:rPr b="1" lang="en-US">
                <a:latin typeface="Montserrat"/>
                <a:ea typeface="Montserrat"/>
                <a:cs typeface="Montserrat"/>
                <a:sym typeface="Montserrat"/>
              </a:rPr>
              <a:t>Shows/ Exhibitions</a:t>
            </a:r>
            <a:endParaRPr b="1">
              <a:latin typeface="Montserrat"/>
              <a:ea typeface="Montserrat"/>
              <a:cs typeface="Montserrat"/>
              <a:sym typeface="Montserrat"/>
            </a:endParaRPr>
          </a:p>
          <a:p>
            <a:pPr indent="0" lvl="0" marL="0" rtl="0" algn="l">
              <a:lnSpc>
                <a:spcPct val="90000"/>
              </a:lnSpc>
              <a:spcBef>
                <a:spcPts val="0"/>
              </a:spcBef>
              <a:spcAft>
                <a:spcPts val="0"/>
              </a:spcAft>
              <a:buClr>
                <a:schemeClr val="dk1"/>
              </a:buClr>
              <a:buSzPts val="4400"/>
              <a:buFont typeface="Arial"/>
              <a:buNone/>
            </a:pPr>
            <a:r>
              <a:rPr b="1" lang="en-US" sz="1200">
                <a:latin typeface="Montserrat"/>
                <a:ea typeface="Montserrat"/>
                <a:cs typeface="Montserrat"/>
                <a:sym typeface="Montserrat"/>
              </a:rPr>
              <a:t>Spreading the word through Industry</a:t>
            </a:r>
            <a:endParaRPr b="1" sz="1200">
              <a:latin typeface="Montserrat"/>
              <a:ea typeface="Montserrat"/>
              <a:cs typeface="Montserrat"/>
              <a:sym typeface="Montserrat"/>
            </a:endParaRPr>
          </a:p>
        </p:txBody>
      </p:sp>
      <p:sp>
        <p:nvSpPr>
          <p:cNvPr id="313" name="Google Shape;313;p34"/>
          <p:cNvSpPr txBox="1"/>
          <p:nvPr>
            <p:ph idx="1" type="body"/>
          </p:nvPr>
        </p:nvSpPr>
        <p:spPr>
          <a:xfrm>
            <a:off x="838200" y="1825625"/>
            <a:ext cx="10398600" cy="43512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1000"/>
              </a:spcBef>
              <a:spcAft>
                <a:spcPts val="0"/>
              </a:spcAft>
              <a:buClr>
                <a:schemeClr val="dk1"/>
              </a:buClr>
              <a:buSzPts val="2800"/>
              <a:buFont typeface="Montserrat"/>
              <a:buChar char="•"/>
            </a:pPr>
            <a:r>
              <a:rPr lang="en-US">
                <a:latin typeface="Montserrat"/>
                <a:ea typeface="Montserrat"/>
                <a:cs typeface="Montserrat"/>
                <a:sym typeface="Montserrat"/>
              </a:rPr>
              <a:t>GEO Business - thanks to </a:t>
            </a:r>
            <a:r>
              <a:rPr lang="en-US" u="sng">
                <a:solidFill>
                  <a:schemeClr val="hlink"/>
                </a:solidFill>
                <a:latin typeface="Montserrat"/>
                <a:ea typeface="Montserrat"/>
                <a:cs typeface="Montserrat"/>
                <a:sym typeface="Montserrat"/>
                <a:hlinkClick r:id="rId3"/>
              </a:rPr>
              <a:t>Caroline Hobden</a:t>
            </a:r>
            <a:endParaRPr>
              <a:latin typeface="Montserrat"/>
              <a:ea typeface="Montserrat"/>
              <a:cs typeface="Montserrat"/>
              <a:sym typeface="Montserrat"/>
            </a:endParaRPr>
          </a:p>
          <a:p>
            <a:pPr indent="-165100" lvl="0" marL="228600" rtl="0" algn="l">
              <a:lnSpc>
                <a:spcPct val="90000"/>
              </a:lnSpc>
              <a:spcBef>
                <a:spcPts val="1000"/>
              </a:spcBef>
              <a:spcAft>
                <a:spcPts val="0"/>
              </a:spcAft>
              <a:buSzPts val="1800"/>
              <a:buFont typeface="Montserrat"/>
              <a:buChar char="•"/>
            </a:pPr>
            <a:r>
              <a:rPr lang="en-US">
                <a:latin typeface="Montserrat"/>
                <a:ea typeface="Montserrat"/>
                <a:cs typeface="Montserrat"/>
                <a:sym typeface="Montserrat"/>
              </a:rPr>
              <a:t>Intergeo - thanks to </a:t>
            </a:r>
            <a:r>
              <a:rPr lang="en-US" u="sng">
                <a:solidFill>
                  <a:schemeClr val="hlink"/>
                </a:solidFill>
                <a:latin typeface="Montserrat"/>
                <a:ea typeface="Montserrat"/>
                <a:cs typeface="Montserrat"/>
                <a:sym typeface="Montserrat"/>
                <a:hlinkClick r:id="rId4"/>
              </a:rPr>
              <a:t>Daniel Katzer</a:t>
            </a:r>
            <a:endParaRPr>
              <a:latin typeface="Montserrat"/>
              <a:ea typeface="Montserrat"/>
              <a:cs typeface="Montserrat"/>
              <a:sym typeface="Montserrat"/>
            </a:endParaRPr>
          </a:p>
          <a:p>
            <a:pPr indent="-165100" lvl="0" marL="228600" rtl="0" algn="l">
              <a:lnSpc>
                <a:spcPct val="90000"/>
              </a:lnSpc>
              <a:spcBef>
                <a:spcPts val="1000"/>
              </a:spcBef>
              <a:spcAft>
                <a:spcPts val="0"/>
              </a:spcAft>
              <a:buSzPts val="1800"/>
              <a:buFont typeface="Montserrat"/>
              <a:buChar char="•"/>
            </a:pPr>
            <a:r>
              <a:rPr lang="en-US">
                <a:latin typeface="Montserrat"/>
                <a:ea typeface="Montserrat"/>
                <a:cs typeface="Montserrat"/>
                <a:sym typeface="Montserrat"/>
              </a:rPr>
              <a:t>TopoDOT User Conference (TUC) - thanks to </a:t>
            </a:r>
            <a:r>
              <a:rPr lang="en-US" u="sng">
                <a:solidFill>
                  <a:schemeClr val="hlink"/>
                </a:solidFill>
                <a:latin typeface="Montserrat"/>
                <a:ea typeface="Montserrat"/>
                <a:cs typeface="Montserrat"/>
                <a:sym typeface="Montserrat"/>
                <a:hlinkClick r:id="rId5"/>
              </a:rPr>
              <a:t>Ted Knaak</a:t>
            </a:r>
            <a:endParaRPr>
              <a:latin typeface="Montserrat"/>
              <a:ea typeface="Montserrat"/>
              <a:cs typeface="Montserrat"/>
              <a:sym typeface="Montserrat"/>
            </a:endParaRPr>
          </a:p>
          <a:p>
            <a:pPr indent="-50800" lvl="0" marL="228600" rtl="0" algn="l">
              <a:lnSpc>
                <a:spcPct val="90000"/>
              </a:lnSpc>
              <a:spcBef>
                <a:spcPts val="1000"/>
              </a:spcBef>
              <a:spcAft>
                <a:spcPts val="0"/>
              </a:spcAft>
              <a:buClr>
                <a:schemeClr val="dk1"/>
              </a:buClr>
              <a:buSzPts val="2800"/>
              <a:buNone/>
            </a:pPr>
            <a:r>
              <a:t/>
            </a:r>
            <a:endParaRPr b="1">
              <a:latin typeface="Arial"/>
              <a:ea typeface="Arial"/>
              <a:cs typeface="Arial"/>
              <a:sym typeface="Arial"/>
            </a:endParaRPr>
          </a:p>
          <a:p>
            <a:pPr indent="-50800" lvl="0" marL="228600" rtl="0" algn="l">
              <a:lnSpc>
                <a:spcPct val="90000"/>
              </a:lnSpc>
              <a:spcBef>
                <a:spcPts val="1000"/>
              </a:spcBef>
              <a:spcAft>
                <a:spcPts val="0"/>
              </a:spcAft>
              <a:buClr>
                <a:schemeClr val="dk1"/>
              </a:buClr>
              <a:buSzPts val="2800"/>
              <a:buNone/>
            </a:pPr>
            <a:r>
              <a:t/>
            </a:r>
            <a:endParaRPr/>
          </a:p>
        </p:txBody>
      </p:sp>
      <p:pic>
        <p:nvPicPr>
          <p:cNvPr descr="../Dropbox/Screenshots/Screenshot%202018-11-16%2009.55.50.png" id="314" name="Google Shape;314;p34"/>
          <p:cNvPicPr preferRelativeResize="0"/>
          <p:nvPr/>
        </p:nvPicPr>
        <p:blipFill rotWithShape="1">
          <a:blip r:embed="rId6">
            <a:alphaModFix/>
          </a:blip>
          <a:srcRect b="17622" l="21792" r="21440" t="16941"/>
          <a:stretch/>
        </p:blipFill>
        <p:spPr>
          <a:xfrm>
            <a:off x="9405990" y="104931"/>
            <a:ext cx="2241366" cy="2120759"/>
          </a:xfrm>
          <a:prstGeom prst="rect">
            <a:avLst/>
          </a:prstGeom>
          <a:noFill/>
          <a:ln>
            <a:noFill/>
          </a:ln>
        </p:spPr>
      </p:pic>
      <p:sp>
        <p:nvSpPr>
          <p:cNvPr id="315" name="Google Shape;315;p34"/>
          <p:cNvSpPr txBox="1"/>
          <p:nvPr/>
        </p:nvSpPr>
        <p:spPr>
          <a:xfrm>
            <a:off x="408975" y="6311625"/>
            <a:ext cx="11686800" cy="3849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1000"/>
              </a:spcBef>
              <a:spcAft>
                <a:spcPts val="0"/>
              </a:spcAft>
              <a:buNone/>
            </a:pPr>
            <a:r>
              <a:rPr lang="en-US" u="sng">
                <a:solidFill>
                  <a:schemeClr val="hlink"/>
                </a:solidFill>
                <a:latin typeface="Montserrat"/>
                <a:ea typeface="Montserrat"/>
                <a:cs typeface="Montserrat"/>
                <a:sym typeface="Montserrat"/>
                <a:hlinkClick r:id="rId7"/>
              </a:rPr>
              <a:t>Elaine Ball</a:t>
            </a:r>
            <a:r>
              <a:rPr lang="en-US">
                <a:solidFill>
                  <a:schemeClr val="dk1"/>
                </a:solidFill>
                <a:latin typeface="Montserrat"/>
                <a:ea typeface="Montserrat"/>
                <a:cs typeface="Montserrat"/>
                <a:sym typeface="Montserrat"/>
              </a:rPr>
              <a:t> </a:t>
            </a:r>
            <a:r>
              <a:rPr lang="en-US" u="sng">
                <a:solidFill>
                  <a:schemeClr val="hlink"/>
                </a:solidFill>
                <a:latin typeface="Montserrat"/>
                <a:ea typeface="Montserrat"/>
                <a:cs typeface="Montserrat"/>
                <a:sym typeface="Montserrat"/>
                <a:hlinkClick r:id="rId8"/>
              </a:rPr>
              <a:t>elaine@elaineball.co.uk</a:t>
            </a:r>
            <a:r>
              <a:rPr lang="en-US">
                <a:solidFill>
                  <a:schemeClr val="dk1"/>
                </a:solidFill>
                <a:latin typeface="Montserrat"/>
                <a:ea typeface="Montserrat"/>
                <a:cs typeface="Montserrat"/>
                <a:sym typeface="Montserrat"/>
              </a:rPr>
              <a:t> Tel:  +44 (0) 7825-517-850 | Get Kids into Survey is a Registered Trademark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sp>
        <p:nvSpPr>
          <p:cNvPr id="320" name="Google Shape;320;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Arial"/>
              <a:buNone/>
            </a:pPr>
            <a:r>
              <a:rPr b="1" lang="en-US">
                <a:latin typeface="Montserrat"/>
                <a:ea typeface="Montserrat"/>
                <a:cs typeface="Montserrat"/>
                <a:sym typeface="Montserrat"/>
              </a:rPr>
              <a:t>Grow Merchandise / Shop</a:t>
            </a:r>
            <a:endParaRPr b="1">
              <a:latin typeface="Montserrat"/>
              <a:ea typeface="Montserrat"/>
              <a:cs typeface="Montserrat"/>
              <a:sym typeface="Montserrat"/>
            </a:endParaRPr>
          </a:p>
        </p:txBody>
      </p:sp>
      <p:sp>
        <p:nvSpPr>
          <p:cNvPr id="321" name="Google Shape;321;p35"/>
          <p:cNvSpPr txBox="1"/>
          <p:nvPr>
            <p:ph idx="1" type="body"/>
          </p:nvPr>
        </p:nvSpPr>
        <p:spPr>
          <a:xfrm>
            <a:off x="838200" y="1825625"/>
            <a:ext cx="5267632"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Font typeface="Montserrat"/>
              <a:buChar char="•"/>
            </a:pPr>
            <a:r>
              <a:rPr lang="en-US">
                <a:latin typeface="Montserrat"/>
                <a:ea typeface="Montserrat"/>
                <a:cs typeface="Montserrat"/>
                <a:sym typeface="Montserrat"/>
              </a:rPr>
              <a:t>T-Shirts (2019/2020)</a:t>
            </a:r>
            <a:endParaRPr>
              <a:latin typeface="Montserrat"/>
              <a:ea typeface="Montserrat"/>
              <a:cs typeface="Montserrat"/>
              <a:sym typeface="Montserrat"/>
            </a:endParaRPr>
          </a:p>
          <a:p>
            <a:pPr indent="-228600" lvl="0" marL="228600" rtl="0" algn="l">
              <a:lnSpc>
                <a:spcPct val="90000"/>
              </a:lnSpc>
              <a:spcBef>
                <a:spcPts val="1000"/>
              </a:spcBef>
              <a:spcAft>
                <a:spcPts val="0"/>
              </a:spcAft>
              <a:buClr>
                <a:schemeClr val="dk1"/>
              </a:buClr>
              <a:buSzPts val="2800"/>
              <a:buFont typeface="Montserrat"/>
              <a:buChar char="•"/>
            </a:pPr>
            <a:r>
              <a:rPr lang="en-US">
                <a:latin typeface="Montserrat"/>
                <a:ea typeface="Montserrat"/>
                <a:cs typeface="Montserrat"/>
                <a:sym typeface="Montserrat"/>
              </a:rPr>
              <a:t>Hats</a:t>
            </a:r>
            <a:endParaRPr>
              <a:latin typeface="Montserrat"/>
              <a:ea typeface="Montserrat"/>
              <a:cs typeface="Montserrat"/>
              <a:sym typeface="Montserrat"/>
            </a:endParaRPr>
          </a:p>
          <a:p>
            <a:pPr indent="-228600" lvl="0" marL="228600" rtl="0" algn="l">
              <a:lnSpc>
                <a:spcPct val="90000"/>
              </a:lnSpc>
              <a:spcBef>
                <a:spcPts val="1000"/>
              </a:spcBef>
              <a:spcAft>
                <a:spcPts val="0"/>
              </a:spcAft>
              <a:buClr>
                <a:schemeClr val="dk1"/>
              </a:buClr>
              <a:buSzPts val="2800"/>
              <a:buFont typeface="Montserrat"/>
              <a:buChar char="•"/>
            </a:pPr>
            <a:r>
              <a:rPr lang="en-US">
                <a:latin typeface="Montserrat"/>
                <a:ea typeface="Montserrat"/>
                <a:cs typeface="Montserrat"/>
                <a:sym typeface="Montserrat"/>
              </a:rPr>
              <a:t>Backpacks</a:t>
            </a:r>
            <a:endParaRPr>
              <a:latin typeface="Montserrat"/>
              <a:ea typeface="Montserrat"/>
              <a:cs typeface="Montserrat"/>
              <a:sym typeface="Montserrat"/>
            </a:endParaRPr>
          </a:p>
          <a:p>
            <a:pPr indent="-228600" lvl="0" marL="228600" rtl="0" algn="l">
              <a:lnSpc>
                <a:spcPct val="90000"/>
              </a:lnSpc>
              <a:spcBef>
                <a:spcPts val="1000"/>
              </a:spcBef>
              <a:spcAft>
                <a:spcPts val="0"/>
              </a:spcAft>
              <a:buClr>
                <a:schemeClr val="dk1"/>
              </a:buClr>
              <a:buSzPts val="2800"/>
              <a:buFont typeface="Montserrat"/>
              <a:buChar char="•"/>
            </a:pPr>
            <a:r>
              <a:rPr lang="en-US">
                <a:latin typeface="Montserrat"/>
                <a:ea typeface="Montserrat"/>
                <a:cs typeface="Montserrat"/>
                <a:sym typeface="Montserrat"/>
              </a:rPr>
              <a:t>Stationary</a:t>
            </a:r>
            <a:endParaRPr>
              <a:latin typeface="Montserrat"/>
              <a:ea typeface="Montserrat"/>
              <a:cs typeface="Montserrat"/>
              <a:sym typeface="Montserrat"/>
            </a:endParaRPr>
          </a:p>
          <a:p>
            <a:pPr indent="-228600" lvl="0" marL="228600" rtl="0" algn="l">
              <a:lnSpc>
                <a:spcPct val="90000"/>
              </a:lnSpc>
              <a:spcBef>
                <a:spcPts val="1000"/>
              </a:spcBef>
              <a:spcAft>
                <a:spcPts val="0"/>
              </a:spcAft>
              <a:buClr>
                <a:schemeClr val="dk1"/>
              </a:buClr>
              <a:buSzPts val="2800"/>
              <a:buFont typeface="Montserrat"/>
              <a:buChar char="•"/>
            </a:pPr>
            <a:r>
              <a:rPr lang="en-US">
                <a:latin typeface="Montserrat"/>
                <a:ea typeface="Montserrat"/>
                <a:cs typeface="Montserrat"/>
                <a:sym typeface="Montserrat"/>
              </a:rPr>
              <a:t>Collectable Cards</a:t>
            </a:r>
            <a:endParaRPr>
              <a:latin typeface="Montserrat"/>
              <a:ea typeface="Montserrat"/>
              <a:cs typeface="Montserrat"/>
              <a:sym typeface="Montserrat"/>
            </a:endParaRPr>
          </a:p>
          <a:p>
            <a:pPr indent="-228600" lvl="0" marL="228600" rtl="0" algn="l">
              <a:lnSpc>
                <a:spcPct val="90000"/>
              </a:lnSpc>
              <a:spcBef>
                <a:spcPts val="1000"/>
              </a:spcBef>
              <a:spcAft>
                <a:spcPts val="0"/>
              </a:spcAft>
              <a:buClr>
                <a:schemeClr val="dk1"/>
              </a:buClr>
              <a:buSzPts val="2800"/>
              <a:buFont typeface="Montserrat"/>
              <a:buChar char="•"/>
            </a:pPr>
            <a:r>
              <a:rPr lang="en-US">
                <a:latin typeface="Montserrat"/>
                <a:ea typeface="Montserrat"/>
                <a:cs typeface="Montserrat"/>
                <a:sym typeface="Montserrat"/>
              </a:rPr>
              <a:t>Sticker Books</a:t>
            </a:r>
            <a:endParaRPr>
              <a:latin typeface="Montserrat"/>
              <a:ea typeface="Montserrat"/>
              <a:cs typeface="Montserrat"/>
              <a:sym typeface="Montserrat"/>
            </a:endParaRPr>
          </a:p>
          <a:p>
            <a:pPr indent="-228600" lvl="0" marL="228600" rtl="0" algn="l">
              <a:lnSpc>
                <a:spcPct val="90000"/>
              </a:lnSpc>
              <a:spcBef>
                <a:spcPts val="1000"/>
              </a:spcBef>
              <a:spcAft>
                <a:spcPts val="0"/>
              </a:spcAft>
              <a:buClr>
                <a:schemeClr val="dk1"/>
              </a:buClr>
              <a:buSzPts val="2800"/>
              <a:buFont typeface="Montserrat"/>
              <a:buChar char="•"/>
            </a:pPr>
            <a:r>
              <a:rPr lang="en-US">
                <a:latin typeface="Montserrat"/>
                <a:ea typeface="Montserrat"/>
                <a:cs typeface="Montserrat"/>
                <a:sym typeface="Montserrat"/>
              </a:rPr>
              <a:t>Board Games</a:t>
            </a:r>
            <a:endParaRPr>
              <a:latin typeface="Montserrat"/>
              <a:ea typeface="Montserrat"/>
              <a:cs typeface="Montserrat"/>
              <a:sym typeface="Montserrat"/>
            </a:endParaRPr>
          </a:p>
          <a:p>
            <a:pPr indent="-50800" lvl="0" marL="228600" rtl="0" algn="l">
              <a:lnSpc>
                <a:spcPct val="90000"/>
              </a:lnSpc>
              <a:spcBef>
                <a:spcPts val="1000"/>
              </a:spcBef>
              <a:spcAft>
                <a:spcPts val="0"/>
              </a:spcAft>
              <a:buClr>
                <a:schemeClr val="dk1"/>
              </a:buClr>
              <a:buSzPts val="2800"/>
              <a:buNone/>
            </a:pPr>
            <a:r>
              <a:t/>
            </a:r>
            <a:endParaRPr b="1">
              <a:latin typeface="Arial"/>
              <a:ea typeface="Arial"/>
              <a:cs typeface="Arial"/>
              <a:sym typeface="Arial"/>
            </a:endParaRPr>
          </a:p>
          <a:p>
            <a:pPr indent="-50800" lvl="0" marL="228600" rtl="0" algn="l">
              <a:lnSpc>
                <a:spcPct val="90000"/>
              </a:lnSpc>
              <a:spcBef>
                <a:spcPts val="1000"/>
              </a:spcBef>
              <a:spcAft>
                <a:spcPts val="0"/>
              </a:spcAft>
              <a:buClr>
                <a:schemeClr val="dk1"/>
              </a:buClr>
              <a:buSzPts val="2800"/>
              <a:buNone/>
            </a:pPr>
            <a:r>
              <a:t/>
            </a:r>
            <a:endParaRPr/>
          </a:p>
        </p:txBody>
      </p:sp>
      <p:pic>
        <p:nvPicPr>
          <p:cNvPr descr="../Dropbox/Screenshots/Screenshot%202018-11-16%2009.55.50.png" id="322" name="Google Shape;322;p35"/>
          <p:cNvPicPr preferRelativeResize="0"/>
          <p:nvPr/>
        </p:nvPicPr>
        <p:blipFill rotWithShape="1">
          <a:blip r:embed="rId3">
            <a:alphaModFix/>
          </a:blip>
          <a:srcRect b="17622" l="21794" r="21439" t="16943"/>
          <a:stretch/>
        </p:blipFill>
        <p:spPr>
          <a:xfrm>
            <a:off x="9405990" y="104931"/>
            <a:ext cx="2241367" cy="2120761"/>
          </a:xfrm>
          <a:prstGeom prst="rect">
            <a:avLst/>
          </a:prstGeom>
          <a:noFill/>
          <a:ln>
            <a:noFill/>
          </a:ln>
        </p:spPr>
      </p:pic>
      <p:pic>
        <p:nvPicPr>
          <p:cNvPr id="323" name="Google Shape;323;p35"/>
          <p:cNvPicPr preferRelativeResize="0"/>
          <p:nvPr/>
        </p:nvPicPr>
        <p:blipFill rotWithShape="1">
          <a:blip r:embed="rId4">
            <a:alphaModFix/>
          </a:blip>
          <a:srcRect b="0" l="0" r="0" t="0"/>
          <a:stretch/>
        </p:blipFill>
        <p:spPr>
          <a:xfrm>
            <a:off x="5096288" y="1563328"/>
            <a:ext cx="4159205" cy="4483510"/>
          </a:xfrm>
          <a:prstGeom prst="rect">
            <a:avLst/>
          </a:prstGeom>
          <a:noFill/>
          <a:ln>
            <a:noFill/>
          </a:ln>
        </p:spPr>
      </p:pic>
      <p:pic>
        <p:nvPicPr>
          <p:cNvPr descr="../Dropbox/Screenshots/Screenshot%202018-11-16%2009.55.50.png" id="324" name="Google Shape;324;p35"/>
          <p:cNvPicPr preferRelativeResize="0"/>
          <p:nvPr/>
        </p:nvPicPr>
        <p:blipFill rotWithShape="1">
          <a:blip r:embed="rId3">
            <a:alphaModFix/>
          </a:blip>
          <a:srcRect b="17622" l="21794" r="21439" t="16943"/>
          <a:stretch/>
        </p:blipFill>
        <p:spPr>
          <a:xfrm>
            <a:off x="7365078" y="2562380"/>
            <a:ext cx="611954" cy="579026"/>
          </a:xfrm>
          <a:prstGeom prst="rect">
            <a:avLst/>
          </a:prstGeom>
          <a:noFill/>
          <a:ln>
            <a:noFill/>
          </a:ln>
        </p:spPr>
      </p:pic>
      <p:sp>
        <p:nvSpPr>
          <p:cNvPr id="325" name="Google Shape;325;p35"/>
          <p:cNvSpPr txBox="1"/>
          <p:nvPr/>
        </p:nvSpPr>
        <p:spPr>
          <a:xfrm>
            <a:off x="408975" y="6311625"/>
            <a:ext cx="11686800" cy="3849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1000"/>
              </a:spcBef>
              <a:spcAft>
                <a:spcPts val="0"/>
              </a:spcAft>
              <a:buNone/>
            </a:pPr>
            <a:r>
              <a:rPr lang="en-US" u="sng">
                <a:solidFill>
                  <a:schemeClr val="hlink"/>
                </a:solidFill>
                <a:latin typeface="Montserrat"/>
                <a:ea typeface="Montserrat"/>
                <a:cs typeface="Montserrat"/>
                <a:sym typeface="Montserrat"/>
                <a:hlinkClick r:id="rId5"/>
              </a:rPr>
              <a:t>Elaine Ball</a:t>
            </a:r>
            <a:r>
              <a:rPr lang="en-US">
                <a:solidFill>
                  <a:schemeClr val="dk1"/>
                </a:solidFill>
                <a:latin typeface="Montserrat"/>
                <a:ea typeface="Montserrat"/>
                <a:cs typeface="Montserrat"/>
                <a:sym typeface="Montserrat"/>
              </a:rPr>
              <a:t> </a:t>
            </a:r>
            <a:r>
              <a:rPr lang="en-US" u="sng">
                <a:solidFill>
                  <a:schemeClr val="hlink"/>
                </a:solidFill>
                <a:latin typeface="Montserrat"/>
                <a:ea typeface="Montserrat"/>
                <a:cs typeface="Montserrat"/>
                <a:sym typeface="Montserrat"/>
                <a:hlinkClick r:id="rId6"/>
              </a:rPr>
              <a:t>elaine@elaineball.co.uk</a:t>
            </a:r>
            <a:r>
              <a:rPr lang="en-US">
                <a:solidFill>
                  <a:schemeClr val="dk1"/>
                </a:solidFill>
                <a:latin typeface="Montserrat"/>
                <a:ea typeface="Montserrat"/>
                <a:cs typeface="Montserrat"/>
                <a:sym typeface="Montserrat"/>
              </a:rPr>
              <a:t> Tel:  +44 (0) 7825-517-850 | Get Kids into Survey is a Registered Trademark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sp>
        <p:nvSpPr>
          <p:cNvPr id="330" name="Google Shape;330;p36"/>
          <p:cNvSpPr txBox="1"/>
          <p:nvPr>
            <p:ph type="title"/>
          </p:nvPr>
        </p:nvSpPr>
        <p:spPr>
          <a:xfrm>
            <a:off x="734961" y="104931"/>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Arial"/>
              <a:buNone/>
            </a:pPr>
            <a:r>
              <a:rPr lang="en-US">
                <a:latin typeface="Montserrat"/>
                <a:ea typeface="Montserrat"/>
                <a:cs typeface="Montserrat"/>
                <a:sym typeface="Montserrat"/>
              </a:rPr>
              <a:t>NEW </a:t>
            </a:r>
            <a:r>
              <a:rPr lang="en-US">
                <a:latin typeface="Montserrat"/>
                <a:ea typeface="Montserrat"/>
                <a:cs typeface="Montserrat"/>
                <a:sym typeface="Montserrat"/>
              </a:rPr>
              <a:t>Website End of 2019</a:t>
            </a:r>
            <a:endParaRPr>
              <a:latin typeface="Montserrat"/>
              <a:ea typeface="Montserrat"/>
              <a:cs typeface="Montserrat"/>
              <a:sym typeface="Montserrat"/>
            </a:endParaRPr>
          </a:p>
        </p:txBody>
      </p:sp>
      <p:sp>
        <p:nvSpPr>
          <p:cNvPr id="331" name="Google Shape;331;p36"/>
          <p:cNvSpPr txBox="1"/>
          <p:nvPr>
            <p:ph idx="1" type="body"/>
          </p:nvPr>
        </p:nvSpPr>
        <p:spPr>
          <a:xfrm>
            <a:off x="838200" y="1363064"/>
            <a:ext cx="10515600" cy="5126225"/>
          </a:xfrm>
          <a:prstGeom prst="rect">
            <a:avLst/>
          </a:prstGeom>
          <a:noFill/>
          <a:ln>
            <a:noFill/>
          </a:ln>
        </p:spPr>
        <p:txBody>
          <a:bodyPr anchorCtr="0" anchor="t" bIns="45700" lIns="91425" spcFirstLastPara="1" rIns="91425" wrap="square" tIns="45700">
            <a:noAutofit/>
          </a:bodyPr>
          <a:lstStyle/>
          <a:p>
            <a:pPr indent="-228600" lvl="0" marL="228600" rtl="0" algn="l">
              <a:lnSpc>
                <a:spcPct val="70000"/>
              </a:lnSpc>
              <a:spcBef>
                <a:spcPts val="0"/>
              </a:spcBef>
              <a:spcAft>
                <a:spcPts val="0"/>
              </a:spcAft>
              <a:buClr>
                <a:schemeClr val="dk1"/>
              </a:buClr>
              <a:buSzPts val="1330"/>
              <a:buFont typeface="Montserrat"/>
              <a:buChar char="•"/>
            </a:pPr>
            <a:r>
              <a:rPr lang="en-US" sz="1330">
                <a:latin typeface="Montserrat"/>
                <a:ea typeface="Montserrat"/>
                <a:cs typeface="Montserrat"/>
                <a:sym typeface="Montserrat"/>
              </a:rPr>
              <a:t>Educators Portal </a:t>
            </a:r>
            <a:endParaRPr sz="1330">
              <a:latin typeface="Montserrat"/>
              <a:ea typeface="Montserrat"/>
              <a:cs typeface="Montserrat"/>
              <a:sym typeface="Montserrat"/>
            </a:endParaRPr>
          </a:p>
          <a:p>
            <a:pPr indent="-228600" lvl="1" marL="685800" rtl="0" algn="l">
              <a:lnSpc>
                <a:spcPct val="70000"/>
              </a:lnSpc>
              <a:spcBef>
                <a:spcPts val="500"/>
              </a:spcBef>
              <a:spcAft>
                <a:spcPts val="0"/>
              </a:spcAft>
              <a:buClr>
                <a:schemeClr val="dk1"/>
              </a:buClr>
              <a:buSzPts val="1140"/>
              <a:buFont typeface="Montserrat"/>
              <a:buChar char="•"/>
            </a:pPr>
            <a:r>
              <a:rPr lang="en-US" sz="1140">
                <a:latin typeface="Montserrat"/>
                <a:ea typeface="Montserrat"/>
                <a:cs typeface="Montserrat"/>
                <a:sym typeface="Montserrat"/>
              </a:rPr>
              <a:t>Resources</a:t>
            </a:r>
            <a:endParaRPr>
              <a:latin typeface="Montserrat"/>
              <a:ea typeface="Montserrat"/>
              <a:cs typeface="Montserrat"/>
              <a:sym typeface="Montserrat"/>
            </a:endParaRPr>
          </a:p>
          <a:p>
            <a:pPr indent="-228600" lvl="1" marL="685800" rtl="0" algn="l">
              <a:lnSpc>
                <a:spcPct val="70000"/>
              </a:lnSpc>
              <a:spcBef>
                <a:spcPts val="500"/>
              </a:spcBef>
              <a:spcAft>
                <a:spcPts val="0"/>
              </a:spcAft>
              <a:buClr>
                <a:schemeClr val="dk1"/>
              </a:buClr>
              <a:buSzPts val="1140"/>
              <a:buFont typeface="Montserrat"/>
              <a:buChar char="•"/>
            </a:pPr>
            <a:r>
              <a:rPr lang="en-US" sz="1140">
                <a:latin typeface="Montserrat"/>
                <a:ea typeface="Montserrat"/>
                <a:cs typeface="Montserrat"/>
                <a:sym typeface="Montserrat"/>
              </a:rPr>
              <a:t>Downloads</a:t>
            </a:r>
            <a:endParaRPr>
              <a:latin typeface="Montserrat"/>
              <a:ea typeface="Montserrat"/>
              <a:cs typeface="Montserrat"/>
              <a:sym typeface="Montserrat"/>
            </a:endParaRPr>
          </a:p>
          <a:p>
            <a:pPr indent="-228600" lvl="1" marL="685800" rtl="0" algn="l">
              <a:lnSpc>
                <a:spcPct val="70000"/>
              </a:lnSpc>
              <a:spcBef>
                <a:spcPts val="500"/>
              </a:spcBef>
              <a:spcAft>
                <a:spcPts val="0"/>
              </a:spcAft>
              <a:buClr>
                <a:schemeClr val="dk1"/>
              </a:buClr>
              <a:buSzPts val="1140"/>
              <a:buFont typeface="Montserrat"/>
              <a:buChar char="•"/>
            </a:pPr>
            <a:r>
              <a:rPr lang="en-US" sz="1140">
                <a:latin typeface="Montserrat"/>
                <a:ea typeface="Montserrat"/>
                <a:cs typeface="Montserrat"/>
                <a:sym typeface="Montserrat"/>
              </a:rPr>
              <a:t>Curriculum</a:t>
            </a:r>
            <a:endParaRPr sz="1140">
              <a:latin typeface="Montserrat"/>
              <a:ea typeface="Montserrat"/>
              <a:cs typeface="Montserrat"/>
              <a:sym typeface="Montserrat"/>
            </a:endParaRPr>
          </a:p>
          <a:p>
            <a:pPr indent="-228600" lvl="0" marL="228600" rtl="0" algn="l">
              <a:lnSpc>
                <a:spcPct val="70000"/>
              </a:lnSpc>
              <a:spcBef>
                <a:spcPts val="1000"/>
              </a:spcBef>
              <a:spcAft>
                <a:spcPts val="0"/>
              </a:spcAft>
              <a:buClr>
                <a:schemeClr val="dk1"/>
              </a:buClr>
              <a:buSzPts val="1330"/>
              <a:buFont typeface="Montserrat"/>
              <a:buChar char="•"/>
            </a:pPr>
            <a:r>
              <a:rPr lang="en-US" sz="1330">
                <a:latin typeface="Montserrat"/>
                <a:ea typeface="Montserrat"/>
                <a:cs typeface="Montserrat"/>
                <a:sym typeface="Montserrat"/>
              </a:rPr>
              <a:t>Kids Portal </a:t>
            </a:r>
            <a:endParaRPr sz="1330">
              <a:latin typeface="Montserrat"/>
              <a:ea typeface="Montserrat"/>
              <a:cs typeface="Montserrat"/>
              <a:sym typeface="Montserrat"/>
            </a:endParaRPr>
          </a:p>
          <a:p>
            <a:pPr indent="-228600" lvl="1" marL="685800" rtl="0" algn="l">
              <a:lnSpc>
                <a:spcPct val="70000"/>
              </a:lnSpc>
              <a:spcBef>
                <a:spcPts val="500"/>
              </a:spcBef>
              <a:spcAft>
                <a:spcPts val="0"/>
              </a:spcAft>
              <a:buClr>
                <a:schemeClr val="dk1"/>
              </a:buClr>
              <a:buSzPts val="1140"/>
              <a:buFont typeface="Montserrat"/>
              <a:buChar char="•"/>
            </a:pPr>
            <a:r>
              <a:rPr lang="en-US" sz="1140">
                <a:latin typeface="Montserrat"/>
                <a:ea typeface="Montserrat"/>
                <a:cs typeface="Montserrat"/>
                <a:sym typeface="Montserrat"/>
              </a:rPr>
              <a:t>Games</a:t>
            </a:r>
            <a:endParaRPr>
              <a:latin typeface="Montserrat"/>
              <a:ea typeface="Montserrat"/>
              <a:cs typeface="Montserrat"/>
              <a:sym typeface="Montserrat"/>
            </a:endParaRPr>
          </a:p>
          <a:p>
            <a:pPr indent="-228600" lvl="1" marL="685800" rtl="0" algn="l">
              <a:lnSpc>
                <a:spcPct val="70000"/>
              </a:lnSpc>
              <a:spcBef>
                <a:spcPts val="500"/>
              </a:spcBef>
              <a:spcAft>
                <a:spcPts val="0"/>
              </a:spcAft>
              <a:buClr>
                <a:schemeClr val="dk1"/>
              </a:buClr>
              <a:buSzPts val="1140"/>
              <a:buFont typeface="Montserrat"/>
              <a:buChar char="•"/>
            </a:pPr>
            <a:r>
              <a:rPr lang="en-US" sz="1140">
                <a:latin typeface="Montserrat"/>
                <a:ea typeface="Montserrat"/>
                <a:cs typeface="Montserrat"/>
                <a:sym typeface="Montserrat"/>
              </a:rPr>
              <a:t>Activities</a:t>
            </a:r>
            <a:endParaRPr>
              <a:latin typeface="Montserrat"/>
              <a:ea typeface="Montserrat"/>
              <a:cs typeface="Montserrat"/>
              <a:sym typeface="Montserrat"/>
            </a:endParaRPr>
          </a:p>
          <a:p>
            <a:pPr indent="-228600" lvl="1" marL="685800" rtl="0" algn="l">
              <a:lnSpc>
                <a:spcPct val="70000"/>
              </a:lnSpc>
              <a:spcBef>
                <a:spcPts val="500"/>
              </a:spcBef>
              <a:spcAft>
                <a:spcPts val="0"/>
              </a:spcAft>
              <a:buClr>
                <a:schemeClr val="dk1"/>
              </a:buClr>
              <a:buSzPts val="1140"/>
              <a:buFont typeface="Montserrat"/>
              <a:buChar char="•"/>
            </a:pPr>
            <a:r>
              <a:rPr lang="en-US" sz="1140">
                <a:latin typeface="Montserrat"/>
                <a:ea typeface="Montserrat"/>
                <a:cs typeface="Montserrat"/>
                <a:sym typeface="Montserrat"/>
              </a:rPr>
              <a:t>Comic Book</a:t>
            </a:r>
            <a:endParaRPr>
              <a:latin typeface="Montserrat"/>
              <a:ea typeface="Montserrat"/>
              <a:cs typeface="Montserrat"/>
              <a:sym typeface="Montserrat"/>
            </a:endParaRPr>
          </a:p>
          <a:p>
            <a:pPr indent="-228600" lvl="1" marL="685800" rtl="0" algn="l">
              <a:lnSpc>
                <a:spcPct val="70000"/>
              </a:lnSpc>
              <a:spcBef>
                <a:spcPts val="500"/>
              </a:spcBef>
              <a:spcAft>
                <a:spcPts val="0"/>
              </a:spcAft>
              <a:buClr>
                <a:schemeClr val="dk1"/>
              </a:buClr>
              <a:buSzPts val="1140"/>
              <a:buFont typeface="Montserrat"/>
              <a:buChar char="•"/>
            </a:pPr>
            <a:r>
              <a:rPr lang="en-US" sz="1140">
                <a:latin typeface="Montserrat"/>
                <a:ea typeface="Montserrat"/>
                <a:cs typeface="Montserrat"/>
                <a:sym typeface="Montserrat"/>
              </a:rPr>
              <a:t>Animations</a:t>
            </a:r>
            <a:endParaRPr sz="1140">
              <a:latin typeface="Montserrat"/>
              <a:ea typeface="Montserrat"/>
              <a:cs typeface="Montserrat"/>
              <a:sym typeface="Montserrat"/>
            </a:endParaRPr>
          </a:p>
          <a:p>
            <a:pPr indent="-228600" lvl="0" marL="228600" rtl="0" algn="l">
              <a:lnSpc>
                <a:spcPct val="70000"/>
              </a:lnSpc>
              <a:spcBef>
                <a:spcPts val="1000"/>
              </a:spcBef>
              <a:spcAft>
                <a:spcPts val="0"/>
              </a:spcAft>
              <a:buClr>
                <a:schemeClr val="dk1"/>
              </a:buClr>
              <a:buSzPts val="1330"/>
              <a:buFont typeface="Montserrat"/>
              <a:buChar char="•"/>
            </a:pPr>
            <a:r>
              <a:rPr lang="en-US" sz="1330">
                <a:latin typeface="Montserrat"/>
                <a:ea typeface="Montserrat"/>
                <a:cs typeface="Montserrat"/>
                <a:sym typeface="Montserrat"/>
              </a:rPr>
              <a:t>Sponsors  Portal</a:t>
            </a:r>
            <a:endParaRPr>
              <a:latin typeface="Montserrat"/>
              <a:ea typeface="Montserrat"/>
              <a:cs typeface="Montserrat"/>
              <a:sym typeface="Montserrat"/>
            </a:endParaRPr>
          </a:p>
          <a:p>
            <a:pPr indent="-228600" lvl="1" marL="685800" rtl="0" algn="l">
              <a:lnSpc>
                <a:spcPct val="70000"/>
              </a:lnSpc>
              <a:spcBef>
                <a:spcPts val="500"/>
              </a:spcBef>
              <a:spcAft>
                <a:spcPts val="0"/>
              </a:spcAft>
              <a:buClr>
                <a:schemeClr val="dk1"/>
              </a:buClr>
              <a:buSzPts val="1140"/>
              <a:buFont typeface="Montserrat"/>
              <a:buChar char="•"/>
            </a:pPr>
            <a:r>
              <a:rPr lang="en-US" sz="1140">
                <a:latin typeface="Montserrat"/>
                <a:ea typeface="Montserrat"/>
                <a:cs typeface="Montserrat"/>
                <a:sym typeface="Montserrat"/>
              </a:rPr>
              <a:t>Packages</a:t>
            </a:r>
            <a:endParaRPr>
              <a:latin typeface="Montserrat"/>
              <a:ea typeface="Montserrat"/>
              <a:cs typeface="Montserrat"/>
              <a:sym typeface="Montserrat"/>
            </a:endParaRPr>
          </a:p>
          <a:p>
            <a:pPr indent="-228600" lvl="1" marL="685800" rtl="0" algn="l">
              <a:lnSpc>
                <a:spcPct val="70000"/>
              </a:lnSpc>
              <a:spcBef>
                <a:spcPts val="500"/>
              </a:spcBef>
              <a:spcAft>
                <a:spcPts val="0"/>
              </a:spcAft>
              <a:buClr>
                <a:schemeClr val="dk1"/>
              </a:buClr>
              <a:buSzPts val="1140"/>
              <a:buFont typeface="Montserrat"/>
              <a:buChar char="•"/>
            </a:pPr>
            <a:r>
              <a:rPr lang="en-US" sz="1140">
                <a:latin typeface="Montserrat"/>
                <a:ea typeface="Montserrat"/>
                <a:cs typeface="Montserrat"/>
                <a:sym typeface="Montserrat"/>
              </a:rPr>
              <a:t>Posters, AR, Comic Book</a:t>
            </a:r>
            <a:endParaRPr sz="1140">
              <a:latin typeface="Montserrat"/>
              <a:ea typeface="Montserrat"/>
              <a:cs typeface="Montserrat"/>
              <a:sym typeface="Montserrat"/>
            </a:endParaRPr>
          </a:p>
          <a:p>
            <a:pPr indent="-228600" lvl="0" marL="228600" rtl="0" algn="l">
              <a:lnSpc>
                <a:spcPct val="70000"/>
              </a:lnSpc>
              <a:spcBef>
                <a:spcPts val="1000"/>
              </a:spcBef>
              <a:spcAft>
                <a:spcPts val="0"/>
              </a:spcAft>
              <a:buClr>
                <a:schemeClr val="dk1"/>
              </a:buClr>
              <a:buSzPts val="1330"/>
              <a:buFont typeface="Montserrat"/>
              <a:buChar char="•"/>
            </a:pPr>
            <a:r>
              <a:rPr lang="en-US" sz="1330">
                <a:latin typeface="Montserrat"/>
                <a:ea typeface="Montserrat"/>
                <a:cs typeface="Montserrat"/>
                <a:sym typeface="Montserrat"/>
              </a:rPr>
              <a:t>Donate Button</a:t>
            </a:r>
            <a:endParaRPr>
              <a:latin typeface="Montserrat"/>
              <a:ea typeface="Montserrat"/>
              <a:cs typeface="Montserrat"/>
              <a:sym typeface="Montserrat"/>
            </a:endParaRPr>
          </a:p>
          <a:p>
            <a:pPr indent="-144145" lvl="0" marL="228600" rtl="0" algn="l">
              <a:lnSpc>
                <a:spcPct val="70000"/>
              </a:lnSpc>
              <a:spcBef>
                <a:spcPts val="1000"/>
              </a:spcBef>
              <a:spcAft>
                <a:spcPts val="0"/>
              </a:spcAft>
              <a:buClr>
                <a:schemeClr val="dk1"/>
              </a:buClr>
              <a:buSzPts val="1330"/>
              <a:buNone/>
            </a:pPr>
            <a:r>
              <a:t/>
            </a:r>
            <a:endParaRPr sz="1330">
              <a:latin typeface="Montserrat"/>
              <a:ea typeface="Montserrat"/>
              <a:cs typeface="Montserrat"/>
              <a:sym typeface="Montserrat"/>
            </a:endParaRPr>
          </a:p>
          <a:p>
            <a:pPr indent="-228600" lvl="0" marL="228600" rtl="0" algn="l">
              <a:lnSpc>
                <a:spcPct val="70000"/>
              </a:lnSpc>
              <a:spcBef>
                <a:spcPts val="1000"/>
              </a:spcBef>
              <a:spcAft>
                <a:spcPts val="0"/>
              </a:spcAft>
              <a:buClr>
                <a:schemeClr val="dk1"/>
              </a:buClr>
              <a:buSzPts val="1330"/>
              <a:buFont typeface="Montserrat"/>
              <a:buChar char="•"/>
            </a:pPr>
            <a:r>
              <a:rPr lang="en-US" sz="1330">
                <a:latin typeface="Montserrat"/>
                <a:ea typeface="Montserrat"/>
                <a:cs typeface="Montserrat"/>
                <a:sym typeface="Montserrat"/>
              </a:rPr>
              <a:t>Shop</a:t>
            </a:r>
            <a:endParaRPr sz="1330">
              <a:latin typeface="Montserrat"/>
              <a:ea typeface="Montserrat"/>
              <a:cs typeface="Montserrat"/>
              <a:sym typeface="Montserrat"/>
            </a:endParaRPr>
          </a:p>
          <a:p>
            <a:pPr indent="-228600" lvl="1" marL="685800" rtl="0" algn="l">
              <a:lnSpc>
                <a:spcPct val="70000"/>
              </a:lnSpc>
              <a:spcBef>
                <a:spcPts val="500"/>
              </a:spcBef>
              <a:spcAft>
                <a:spcPts val="0"/>
              </a:spcAft>
              <a:buClr>
                <a:schemeClr val="dk1"/>
              </a:buClr>
              <a:buSzPts val="1140"/>
              <a:buFont typeface="Montserrat"/>
              <a:buChar char="•"/>
            </a:pPr>
            <a:r>
              <a:rPr lang="en-US" sz="1140">
                <a:latin typeface="Montserrat"/>
                <a:ea typeface="Montserrat"/>
                <a:cs typeface="Montserrat"/>
                <a:sym typeface="Montserrat"/>
              </a:rPr>
              <a:t>Posters (Free)</a:t>
            </a:r>
            <a:endParaRPr sz="1140">
              <a:latin typeface="Montserrat"/>
              <a:ea typeface="Montserrat"/>
              <a:cs typeface="Montserrat"/>
              <a:sym typeface="Montserrat"/>
            </a:endParaRPr>
          </a:p>
          <a:p>
            <a:pPr indent="-228600" lvl="1" marL="685800" rtl="0" algn="l">
              <a:lnSpc>
                <a:spcPct val="70000"/>
              </a:lnSpc>
              <a:spcBef>
                <a:spcPts val="500"/>
              </a:spcBef>
              <a:spcAft>
                <a:spcPts val="0"/>
              </a:spcAft>
              <a:buClr>
                <a:schemeClr val="dk1"/>
              </a:buClr>
              <a:buSzPts val="1140"/>
              <a:buFont typeface="Montserrat"/>
              <a:buChar char="•"/>
            </a:pPr>
            <a:r>
              <a:rPr lang="en-US" sz="1140">
                <a:latin typeface="Montserrat"/>
                <a:ea typeface="Montserrat"/>
                <a:cs typeface="Montserrat"/>
                <a:sym typeface="Montserrat"/>
              </a:rPr>
              <a:t>T-Shirts (Paid)</a:t>
            </a:r>
            <a:endParaRPr sz="1140">
              <a:latin typeface="Montserrat"/>
              <a:ea typeface="Montserrat"/>
              <a:cs typeface="Montserrat"/>
              <a:sym typeface="Montserrat"/>
            </a:endParaRPr>
          </a:p>
          <a:p>
            <a:pPr indent="-228600" lvl="1" marL="685800" rtl="0" algn="l">
              <a:lnSpc>
                <a:spcPct val="70000"/>
              </a:lnSpc>
              <a:spcBef>
                <a:spcPts val="500"/>
              </a:spcBef>
              <a:spcAft>
                <a:spcPts val="0"/>
              </a:spcAft>
              <a:buClr>
                <a:schemeClr val="dk1"/>
              </a:buClr>
              <a:buSzPts val="1140"/>
              <a:buFont typeface="Montserrat"/>
              <a:buChar char="•"/>
            </a:pPr>
            <a:r>
              <a:rPr lang="en-US" sz="1140">
                <a:latin typeface="Montserrat"/>
                <a:ea typeface="Montserrat"/>
                <a:cs typeface="Montserrat"/>
                <a:sym typeface="Montserrat"/>
              </a:rPr>
              <a:t>Colour in sheets (Free)</a:t>
            </a:r>
            <a:endParaRPr sz="1140">
              <a:latin typeface="Montserrat"/>
              <a:ea typeface="Montserrat"/>
              <a:cs typeface="Montserrat"/>
              <a:sym typeface="Montserrat"/>
            </a:endParaRPr>
          </a:p>
          <a:p>
            <a:pPr indent="-228600" lvl="1" marL="685800" rtl="0" algn="l">
              <a:lnSpc>
                <a:spcPct val="70000"/>
              </a:lnSpc>
              <a:spcBef>
                <a:spcPts val="500"/>
              </a:spcBef>
              <a:spcAft>
                <a:spcPts val="0"/>
              </a:spcAft>
              <a:buClr>
                <a:schemeClr val="dk1"/>
              </a:buClr>
              <a:buSzPts val="1140"/>
              <a:buFont typeface="Montserrat"/>
              <a:buChar char="•"/>
            </a:pPr>
            <a:r>
              <a:rPr lang="en-US" sz="1140">
                <a:latin typeface="Montserrat"/>
                <a:ea typeface="Montserrat"/>
                <a:cs typeface="Montserrat"/>
                <a:sym typeface="Montserrat"/>
              </a:rPr>
              <a:t>Activity Packs (Paid)</a:t>
            </a:r>
            <a:endParaRPr sz="1140">
              <a:latin typeface="Montserrat"/>
              <a:ea typeface="Montserrat"/>
              <a:cs typeface="Montserrat"/>
              <a:sym typeface="Montserrat"/>
            </a:endParaRPr>
          </a:p>
          <a:p>
            <a:pPr indent="-228600" lvl="1" marL="685800" rtl="0" algn="l">
              <a:lnSpc>
                <a:spcPct val="70000"/>
              </a:lnSpc>
              <a:spcBef>
                <a:spcPts val="500"/>
              </a:spcBef>
              <a:spcAft>
                <a:spcPts val="0"/>
              </a:spcAft>
              <a:buClr>
                <a:schemeClr val="dk1"/>
              </a:buClr>
              <a:buSzPts val="1140"/>
              <a:buFont typeface="Montserrat"/>
              <a:buChar char="•"/>
            </a:pPr>
            <a:r>
              <a:rPr lang="en-US" sz="1140">
                <a:latin typeface="Montserrat"/>
                <a:ea typeface="Montserrat"/>
                <a:cs typeface="Montserrat"/>
                <a:sym typeface="Montserrat"/>
              </a:rPr>
              <a:t>Stickers Packs (Paid)</a:t>
            </a:r>
            <a:endParaRPr sz="1140">
              <a:latin typeface="Montserrat"/>
              <a:ea typeface="Montserrat"/>
              <a:cs typeface="Montserrat"/>
              <a:sym typeface="Montserrat"/>
            </a:endParaRPr>
          </a:p>
          <a:p>
            <a:pPr indent="-228600" lvl="1" marL="685800" rtl="0" algn="l">
              <a:lnSpc>
                <a:spcPct val="70000"/>
              </a:lnSpc>
              <a:spcBef>
                <a:spcPts val="500"/>
              </a:spcBef>
              <a:spcAft>
                <a:spcPts val="0"/>
              </a:spcAft>
              <a:buClr>
                <a:schemeClr val="dk1"/>
              </a:buClr>
              <a:buSzPts val="1140"/>
              <a:buFont typeface="Montserrat"/>
              <a:buChar char="•"/>
            </a:pPr>
            <a:r>
              <a:rPr lang="en-US" sz="1140">
                <a:latin typeface="Montserrat"/>
                <a:ea typeface="Montserrat"/>
                <a:cs typeface="Montserrat"/>
                <a:sym typeface="Montserrat"/>
              </a:rPr>
              <a:t>Comic Book (Paid) </a:t>
            </a:r>
            <a:endParaRPr sz="1140">
              <a:latin typeface="Montserrat"/>
              <a:ea typeface="Montserrat"/>
              <a:cs typeface="Montserrat"/>
              <a:sym typeface="Montserrat"/>
            </a:endParaRPr>
          </a:p>
          <a:p>
            <a:pPr indent="-228600" lvl="1" marL="685800" rtl="0" algn="l">
              <a:lnSpc>
                <a:spcPct val="70000"/>
              </a:lnSpc>
              <a:spcBef>
                <a:spcPts val="500"/>
              </a:spcBef>
              <a:spcAft>
                <a:spcPts val="0"/>
              </a:spcAft>
              <a:buClr>
                <a:schemeClr val="dk1"/>
              </a:buClr>
              <a:buSzPts val="1140"/>
              <a:buFont typeface="Montserrat"/>
              <a:buChar char="•"/>
            </a:pPr>
            <a:r>
              <a:rPr lang="en-US" sz="1140">
                <a:latin typeface="Montserrat"/>
                <a:ea typeface="Montserrat"/>
                <a:cs typeface="Montserrat"/>
                <a:sym typeface="Montserrat"/>
              </a:rPr>
              <a:t>Comic Strips (Free)</a:t>
            </a:r>
            <a:endParaRPr sz="1140">
              <a:latin typeface="Montserrat"/>
              <a:ea typeface="Montserrat"/>
              <a:cs typeface="Montserrat"/>
              <a:sym typeface="Montserrat"/>
            </a:endParaRPr>
          </a:p>
          <a:p>
            <a:pPr indent="-144145" lvl="0" marL="228600" rtl="0" algn="l">
              <a:lnSpc>
                <a:spcPct val="70000"/>
              </a:lnSpc>
              <a:spcBef>
                <a:spcPts val="1000"/>
              </a:spcBef>
              <a:spcAft>
                <a:spcPts val="0"/>
              </a:spcAft>
              <a:buClr>
                <a:schemeClr val="dk1"/>
              </a:buClr>
              <a:buSzPts val="1330"/>
              <a:buNone/>
            </a:pPr>
            <a:r>
              <a:t/>
            </a:r>
            <a:endParaRPr sz="1330">
              <a:latin typeface="Montserrat"/>
              <a:ea typeface="Montserrat"/>
              <a:cs typeface="Montserrat"/>
              <a:sym typeface="Montserrat"/>
            </a:endParaRPr>
          </a:p>
          <a:p>
            <a:pPr indent="-228600" lvl="0" marL="228600" rtl="0" algn="l">
              <a:lnSpc>
                <a:spcPct val="70000"/>
              </a:lnSpc>
              <a:spcBef>
                <a:spcPts val="1000"/>
              </a:spcBef>
              <a:spcAft>
                <a:spcPts val="0"/>
              </a:spcAft>
              <a:buClr>
                <a:schemeClr val="dk1"/>
              </a:buClr>
              <a:buSzPts val="1330"/>
              <a:buFont typeface="Montserrat"/>
              <a:buChar char="•"/>
            </a:pPr>
            <a:r>
              <a:rPr lang="en-US" sz="1330">
                <a:latin typeface="Montserrat"/>
                <a:ea typeface="Montserrat"/>
                <a:cs typeface="Montserrat"/>
                <a:sym typeface="Montserrat"/>
              </a:rPr>
              <a:t>Map Page to show where our posters are being distributed. (Stats on all poster distribution)</a:t>
            </a:r>
            <a:endParaRPr sz="1330">
              <a:latin typeface="Montserrat"/>
              <a:ea typeface="Montserrat"/>
              <a:cs typeface="Montserrat"/>
              <a:sym typeface="Montserrat"/>
            </a:endParaRPr>
          </a:p>
          <a:p>
            <a:pPr indent="-144145" lvl="0" marL="228600" rtl="0" algn="l">
              <a:lnSpc>
                <a:spcPct val="70000"/>
              </a:lnSpc>
              <a:spcBef>
                <a:spcPts val="1000"/>
              </a:spcBef>
              <a:spcAft>
                <a:spcPts val="0"/>
              </a:spcAft>
              <a:buClr>
                <a:schemeClr val="dk1"/>
              </a:buClr>
              <a:buSzPts val="1330"/>
              <a:buNone/>
            </a:pPr>
            <a:r>
              <a:t/>
            </a:r>
            <a:endParaRPr sz="1330"/>
          </a:p>
        </p:txBody>
      </p:sp>
      <p:pic>
        <p:nvPicPr>
          <p:cNvPr descr="../Dropbox/Screenshots/Screenshot%202018-11-16%2009.55.50.png" id="332" name="Google Shape;332;p36"/>
          <p:cNvPicPr preferRelativeResize="0"/>
          <p:nvPr/>
        </p:nvPicPr>
        <p:blipFill rotWithShape="1">
          <a:blip r:embed="rId3">
            <a:alphaModFix/>
          </a:blip>
          <a:srcRect b="17622" l="21794" r="21439" t="16943"/>
          <a:stretch/>
        </p:blipFill>
        <p:spPr>
          <a:xfrm>
            <a:off x="9405990" y="104931"/>
            <a:ext cx="2241367" cy="2120761"/>
          </a:xfrm>
          <a:prstGeom prst="rect">
            <a:avLst/>
          </a:prstGeom>
          <a:noFill/>
          <a:ln>
            <a:noFill/>
          </a:ln>
        </p:spPr>
      </p:pic>
      <p:pic>
        <p:nvPicPr>
          <p:cNvPr id="333" name="Google Shape;333;p36"/>
          <p:cNvPicPr preferRelativeResize="0"/>
          <p:nvPr/>
        </p:nvPicPr>
        <p:blipFill>
          <a:blip r:embed="rId4">
            <a:alphaModFix/>
          </a:blip>
          <a:stretch>
            <a:fillRect/>
          </a:stretch>
        </p:blipFill>
        <p:spPr>
          <a:xfrm>
            <a:off x="3972800" y="2225699"/>
            <a:ext cx="6645604" cy="3550598"/>
          </a:xfrm>
          <a:prstGeom prst="rect">
            <a:avLst/>
          </a:prstGeom>
          <a:noFill/>
          <a:ln>
            <a:noFill/>
          </a:ln>
        </p:spPr>
      </p:pic>
      <p:sp>
        <p:nvSpPr>
          <p:cNvPr id="334" name="Google Shape;334;p36"/>
          <p:cNvSpPr txBox="1"/>
          <p:nvPr/>
        </p:nvSpPr>
        <p:spPr>
          <a:xfrm>
            <a:off x="408975" y="6311625"/>
            <a:ext cx="11686800" cy="3849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1000"/>
              </a:spcBef>
              <a:spcAft>
                <a:spcPts val="0"/>
              </a:spcAft>
              <a:buNone/>
            </a:pPr>
            <a:r>
              <a:rPr lang="en-US" u="sng">
                <a:solidFill>
                  <a:schemeClr val="hlink"/>
                </a:solidFill>
                <a:latin typeface="Montserrat"/>
                <a:ea typeface="Montserrat"/>
                <a:cs typeface="Montserrat"/>
                <a:sym typeface="Montserrat"/>
                <a:hlinkClick r:id="rId5"/>
              </a:rPr>
              <a:t>Elaine Ball</a:t>
            </a:r>
            <a:r>
              <a:rPr lang="en-US">
                <a:solidFill>
                  <a:schemeClr val="dk1"/>
                </a:solidFill>
                <a:latin typeface="Montserrat"/>
                <a:ea typeface="Montserrat"/>
                <a:cs typeface="Montserrat"/>
                <a:sym typeface="Montserrat"/>
              </a:rPr>
              <a:t> </a:t>
            </a:r>
            <a:r>
              <a:rPr lang="en-US" u="sng">
                <a:solidFill>
                  <a:schemeClr val="hlink"/>
                </a:solidFill>
                <a:latin typeface="Montserrat"/>
                <a:ea typeface="Montserrat"/>
                <a:cs typeface="Montserrat"/>
                <a:sym typeface="Montserrat"/>
                <a:hlinkClick r:id="rId6"/>
              </a:rPr>
              <a:t>elaine@elaineball.co.uk</a:t>
            </a:r>
            <a:r>
              <a:rPr lang="en-US">
                <a:solidFill>
                  <a:schemeClr val="dk1"/>
                </a:solidFill>
                <a:latin typeface="Montserrat"/>
                <a:ea typeface="Montserrat"/>
                <a:cs typeface="Montserrat"/>
                <a:sym typeface="Montserrat"/>
              </a:rPr>
              <a:t> Tel:  +44 (0) 7825-517-850 | Get Kids into Survey is a Registered Trademark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 name="Shape 339"/>
        <p:cNvGrpSpPr/>
        <p:nvPr/>
      </p:nvGrpSpPr>
      <p:grpSpPr>
        <a:xfrm>
          <a:off x="0" y="0"/>
          <a:ext cx="0" cy="0"/>
          <a:chOff x="0" y="0"/>
          <a:chExt cx="0" cy="0"/>
        </a:xfrm>
      </p:grpSpPr>
      <p:sp>
        <p:nvSpPr>
          <p:cNvPr id="340" name="Google Shape;340;p37"/>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latin typeface="Montserrat"/>
                <a:ea typeface="Montserrat"/>
                <a:cs typeface="Montserrat"/>
                <a:sym typeface="Montserrat"/>
              </a:rPr>
              <a:t>Articles - more reads….links</a:t>
            </a:r>
            <a:endParaRPr>
              <a:latin typeface="Montserrat"/>
              <a:ea typeface="Montserrat"/>
              <a:cs typeface="Montserrat"/>
              <a:sym typeface="Montserrat"/>
            </a:endParaRPr>
          </a:p>
        </p:txBody>
      </p:sp>
      <p:sp>
        <p:nvSpPr>
          <p:cNvPr id="341" name="Google Shape;341;p37"/>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342900" lvl="0" marL="457200" rtl="0" algn="l">
              <a:lnSpc>
                <a:spcPct val="115000"/>
              </a:lnSpc>
              <a:spcBef>
                <a:spcPts val="1000"/>
              </a:spcBef>
              <a:spcAft>
                <a:spcPts val="0"/>
              </a:spcAft>
              <a:buSzPts val="1800"/>
              <a:buFont typeface="Montserrat"/>
              <a:buChar char="●"/>
            </a:pPr>
            <a:r>
              <a:rPr lang="en-US" u="sng">
                <a:solidFill>
                  <a:schemeClr val="hlink"/>
                </a:solidFill>
                <a:latin typeface="Montserrat"/>
                <a:ea typeface="Montserrat"/>
                <a:cs typeface="Montserrat"/>
                <a:sym typeface="Montserrat"/>
                <a:hlinkClick r:id="rId3"/>
              </a:rPr>
              <a:t>Point of Beginning Magazine</a:t>
            </a:r>
            <a:r>
              <a:rPr lang="en-US">
                <a:latin typeface="Montserrat"/>
                <a:ea typeface="Montserrat"/>
                <a:cs typeface="Montserrat"/>
                <a:sym typeface="Montserrat"/>
              </a:rPr>
              <a:t> June 2019</a:t>
            </a:r>
            <a:endParaRPr>
              <a:latin typeface="Montserrat"/>
              <a:ea typeface="Montserrat"/>
              <a:cs typeface="Montserrat"/>
              <a:sym typeface="Montserrat"/>
            </a:endParaRPr>
          </a:p>
          <a:p>
            <a:pPr indent="-342900" lvl="0" marL="457200" rtl="0" algn="l">
              <a:lnSpc>
                <a:spcPct val="115000"/>
              </a:lnSpc>
              <a:spcBef>
                <a:spcPts val="0"/>
              </a:spcBef>
              <a:spcAft>
                <a:spcPts val="0"/>
              </a:spcAft>
              <a:buSzPts val="1800"/>
              <a:buFont typeface="Montserrat"/>
              <a:buChar char="●"/>
            </a:pPr>
            <a:r>
              <a:rPr lang="en-US" u="sng">
                <a:solidFill>
                  <a:schemeClr val="hlink"/>
                </a:solidFill>
                <a:latin typeface="Montserrat"/>
                <a:ea typeface="Montserrat"/>
                <a:cs typeface="Montserrat"/>
                <a:sym typeface="Montserrat"/>
                <a:hlinkClick r:id="rId4"/>
              </a:rPr>
              <a:t>The American Surveyor</a:t>
            </a:r>
            <a:r>
              <a:rPr lang="en-US">
                <a:latin typeface="Montserrat"/>
                <a:ea typeface="Montserrat"/>
                <a:cs typeface="Montserrat"/>
                <a:sym typeface="Montserrat"/>
              </a:rPr>
              <a:t> May 2019</a:t>
            </a:r>
            <a:endParaRPr>
              <a:latin typeface="Montserrat"/>
              <a:ea typeface="Montserrat"/>
              <a:cs typeface="Montserrat"/>
              <a:sym typeface="Montserrat"/>
            </a:endParaRPr>
          </a:p>
          <a:p>
            <a:pPr indent="-342900" lvl="0" marL="457200" rtl="0" algn="l">
              <a:lnSpc>
                <a:spcPct val="115000"/>
              </a:lnSpc>
              <a:spcBef>
                <a:spcPts val="0"/>
              </a:spcBef>
              <a:spcAft>
                <a:spcPts val="0"/>
              </a:spcAft>
              <a:buSzPts val="1800"/>
              <a:buFont typeface="Montserrat"/>
              <a:buChar char="●"/>
            </a:pPr>
            <a:r>
              <a:rPr lang="en-US" u="sng">
                <a:solidFill>
                  <a:schemeClr val="hlink"/>
                </a:solidFill>
                <a:latin typeface="Montserrat"/>
                <a:ea typeface="Montserrat"/>
                <a:cs typeface="Montserrat"/>
                <a:sym typeface="Montserrat"/>
                <a:hlinkClick r:id="rId5"/>
              </a:rPr>
              <a:t>LinkedIn May</a:t>
            </a:r>
            <a:r>
              <a:rPr lang="en-US">
                <a:latin typeface="Montserrat"/>
                <a:ea typeface="Montserrat"/>
                <a:cs typeface="Montserrat"/>
                <a:sym typeface="Montserrat"/>
              </a:rPr>
              <a:t> 2019</a:t>
            </a:r>
            <a:endParaRPr>
              <a:latin typeface="Montserrat"/>
              <a:ea typeface="Montserrat"/>
              <a:cs typeface="Montserrat"/>
              <a:sym typeface="Montserrat"/>
            </a:endParaRPr>
          </a:p>
          <a:p>
            <a:pPr indent="-342900" lvl="0" marL="457200" rtl="0" algn="l">
              <a:lnSpc>
                <a:spcPct val="115000"/>
              </a:lnSpc>
              <a:spcBef>
                <a:spcPts val="0"/>
              </a:spcBef>
              <a:spcAft>
                <a:spcPts val="0"/>
              </a:spcAft>
              <a:buSzPts val="1800"/>
              <a:buFont typeface="Montserrat"/>
              <a:buChar char="●"/>
            </a:pPr>
            <a:r>
              <a:rPr lang="en-US" u="sng">
                <a:solidFill>
                  <a:schemeClr val="hlink"/>
                </a:solidFill>
                <a:latin typeface="Montserrat"/>
                <a:ea typeface="Montserrat"/>
                <a:cs typeface="Montserrat"/>
                <a:sym typeface="Montserrat"/>
                <a:hlinkClick r:id="rId6"/>
              </a:rPr>
              <a:t>The Survey Association </a:t>
            </a:r>
            <a:r>
              <a:rPr lang="en-US">
                <a:latin typeface="Montserrat"/>
                <a:ea typeface="Montserrat"/>
                <a:cs typeface="Montserrat"/>
                <a:sym typeface="Montserrat"/>
              </a:rPr>
              <a:t>UK </a:t>
            </a:r>
            <a:r>
              <a:rPr lang="en-US">
                <a:latin typeface="Montserrat"/>
                <a:ea typeface="Montserrat"/>
                <a:cs typeface="Montserrat"/>
                <a:sym typeface="Montserrat"/>
              </a:rPr>
              <a:t>June</a:t>
            </a:r>
            <a:r>
              <a:rPr lang="en-US">
                <a:latin typeface="Montserrat"/>
                <a:ea typeface="Montserrat"/>
                <a:cs typeface="Montserrat"/>
                <a:sym typeface="Montserrat"/>
              </a:rPr>
              <a:t> 2018</a:t>
            </a:r>
            <a:endParaRPr>
              <a:latin typeface="Montserrat"/>
              <a:ea typeface="Montserrat"/>
              <a:cs typeface="Montserrat"/>
              <a:sym typeface="Montserrat"/>
            </a:endParaRPr>
          </a:p>
          <a:p>
            <a:pPr indent="-342900" lvl="0" marL="457200" rtl="0" algn="l">
              <a:lnSpc>
                <a:spcPct val="115000"/>
              </a:lnSpc>
              <a:spcBef>
                <a:spcPts val="0"/>
              </a:spcBef>
              <a:spcAft>
                <a:spcPts val="0"/>
              </a:spcAft>
              <a:buSzPts val="1800"/>
              <a:buFont typeface="Montserrat"/>
              <a:buChar char="●"/>
            </a:pPr>
            <a:r>
              <a:rPr lang="en-US" u="sng">
                <a:solidFill>
                  <a:schemeClr val="hlink"/>
                </a:solidFill>
                <a:latin typeface="Montserrat"/>
                <a:ea typeface="Montserrat"/>
                <a:cs typeface="Montserrat"/>
                <a:sym typeface="Montserrat"/>
                <a:hlinkClick r:id="rId7"/>
              </a:rPr>
              <a:t>The NSPS USA - BeASurveyor</a:t>
            </a:r>
            <a:endParaRPr>
              <a:latin typeface="Montserrat"/>
              <a:ea typeface="Montserrat"/>
              <a:cs typeface="Montserrat"/>
              <a:sym typeface="Montserrat"/>
            </a:endParaRPr>
          </a:p>
          <a:p>
            <a:pPr indent="-342900" lvl="0" marL="457200" rtl="0" algn="l">
              <a:lnSpc>
                <a:spcPct val="115000"/>
              </a:lnSpc>
              <a:spcBef>
                <a:spcPts val="0"/>
              </a:spcBef>
              <a:spcAft>
                <a:spcPts val="0"/>
              </a:spcAft>
              <a:buSzPts val="1800"/>
              <a:buFont typeface="Montserrat"/>
              <a:buChar char="●"/>
            </a:pPr>
            <a:r>
              <a:rPr lang="en-US" u="sng">
                <a:solidFill>
                  <a:schemeClr val="hlink"/>
                </a:solidFill>
                <a:latin typeface="Montserrat"/>
                <a:ea typeface="Montserrat"/>
                <a:cs typeface="Montserrat"/>
                <a:sym typeface="Montserrat"/>
                <a:hlinkClick r:id="rId8"/>
              </a:rPr>
              <a:t>Murphy Surveys UK</a:t>
            </a:r>
            <a:endParaRPr>
              <a:latin typeface="Montserrat"/>
              <a:ea typeface="Montserrat"/>
              <a:cs typeface="Montserrat"/>
              <a:sym typeface="Montserrat"/>
            </a:endParaRPr>
          </a:p>
          <a:p>
            <a:pPr indent="-342900" lvl="0" marL="457200" rtl="0" algn="l">
              <a:lnSpc>
                <a:spcPct val="115000"/>
              </a:lnSpc>
              <a:spcBef>
                <a:spcPts val="0"/>
              </a:spcBef>
              <a:spcAft>
                <a:spcPts val="0"/>
              </a:spcAft>
              <a:buSzPts val="1800"/>
              <a:buFont typeface="Montserrat"/>
              <a:buChar char="●"/>
            </a:pPr>
            <a:r>
              <a:rPr lang="en-US" u="sng">
                <a:solidFill>
                  <a:schemeClr val="hlink"/>
                </a:solidFill>
                <a:latin typeface="Montserrat"/>
                <a:ea typeface="Montserrat"/>
                <a:cs typeface="Montserrat"/>
                <a:sym typeface="Montserrat"/>
                <a:hlinkClick r:id="rId9"/>
              </a:rPr>
              <a:t>Civil Engineering Surveyor</a:t>
            </a:r>
            <a:r>
              <a:rPr lang="en-US">
                <a:latin typeface="Montserrat"/>
                <a:ea typeface="Montserrat"/>
                <a:cs typeface="Montserrat"/>
                <a:sym typeface="Montserrat"/>
              </a:rPr>
              <a:t>, April 2019</a:t>
            </a:r>
            <a:endParaRPr>
              <a:latin typeface="Montserrat"/>
              <a:ea typeface="Montserrat"/>
              <a:cs typeface="Montserrat"/>
              <a:sym typeface="Montserrat"/>
            </a:endParaRPr>
          </a:p>
          <a:p>
            <a:pPr indent="-342900" lvl="0" marL="457200" rtl="0" algn="l">
              <a:lnSpc>
                <a:spcPct val="115000"/>
              </a:lnSpc>
              <a:spcBef>
                <a:spcPts val="0"/>
              </a:spcBef>
              <a:spcAft>
                <a:spcPts val="0"/>
              </a:spcAft>
              <a:buSzPts val="1800"/>
              <a:buFont typeface="Montserrat"/>
              <a:buChar char="●"/>
            </a:pPr>
            <a:r>
              <a:rPr lang="en-US" u="sng">
                <a:solidFill>
                  <a:schemeClr val="hlink"/>
                </a:solidFill>
                <a:latin typeface="Montserrat"/>
                <a:ea typeface="Montserrat"/>
                <a:cs typeface="Montserrat"/>
                <a:sym typeface="Montserrat"/>
                <a:hlinkClick r:id="rId10"/>
              </a:rPr>
              <a:t>How to Design, Engineer &amp; Construct </a:t>
            </a:r>
            <a:endParaRPr>
              <a:latin typeface="Montserrat"/>
              <a:ea typeface="Montserrat"/>
              <a:cs typeface="Montserrat"/>
              <a:sym typeface="Montserrat"/>
            </a:endParaRPr>
          </a:p>
        </p:txBody>
      </p:sp>
      <p:pic>
        <p:nvPicPr>
          <p:cNvPr descr="../Dropbox/Screenshots/Screenshot%202018-11-16%2009.55.50.png" id="342" name="Google Shape;342;p37"/>
          <p:cNvPicPr preferRelativeResize="0"/>
          <p:nvPr/>
        </p:nvPicPr>
        <p:blipFill rotWithShape="1">
          <a:blip r:embed="rId11">
            <a:alphaModFix/>
          </a:blip>
          <a:srcRect b="17622" l="21792" r="21440" t="16941"/>
          <a:stretch/>
        </p:blipFill>
        <p:spPr>
          <a:xfrm>
            <a:off x="9405990" y="104931"/>
            <a:ext cx="2241366" cy="2120759"/>
          </a:xfrm>
          <a:prstGeom prst="rect">
            <a:avLst/>
          </a:prstGeom>
          <a:noFill/>
          <a:ln>
            <a:noFill/>
          </a:ln>
        </p:spPr>
      </p:pic>
      <p:sp>
        <p:nvSpPr>
          <p:cNvPr id="343" name="Google Shape;343;p37"/>
          <p:cNvSpPr txBox="1"/>
          <p:nvPr/>
        </p:nvSpPr>
        <p:spPr>
          <a:xfrm>
            <a:off x="408975" y="6311625"/>
            <a:ext cx="11686800" cy="3849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1000"/>
              </a:spcBef>
              <a:spcAft>
                <a:spcPts val="0"/>
              </a:spcAft>
              <a:buNone/>
            </a:pPr>
            <a:r>
              <a:rPr lang="en-US" u="sng">
                <a:solidFill>
                  <a:schemeClr val="hlink"/>
                </a:solidFill>
                <a:latin typeface="Montserrat"/>
                <a:ea typeface="Montserrat"/>
                <a:cs typeface="Montserrat"/>
                <a:sym typeface="Montserrat"/>
                <a:hlinkClick r:id="rId12"/>
              </a:rPr>
              <a:t>Elaine Ball</a:t>
            </a:r>
            <a:r>
              <a:rPr lang="en-US">
                <a:solidFill>
                  <a:schemeClr val="dk1"/>
                </a:solidFill>
                <a:latin typeface="Montserrat"/>
                <a:ea typeface="Montserrat"/>
                <a:cs typeface="Montserrat"/>
                <a:sym typeface="Montserrat"/>
              </a:rPr>
              <a:t> </a:t>
            </a:r>
            <a:r>
              <a:rPr lang="en-US" u="sng">
                <a:solidFill>
                  <a:schemeClr val="hlink"/>
                </a:solidFill>
                <a:latin typeface="Montserrat"/>
                <a:ea typeface="Montserrat"/>
                <a:cs typeface="Montserrat"/>
                <a:sym typeface="Montserrat"/>
                <a:hlinkClick r:id="rId13"/>
              </a:rPr>
              <a:t>elaine@elaineball.co.uk</a:t>
            </a:r>
            <a:r>
              <a:rPr lang="en-US">
                <a:solidFill>
                  <a:schemeClr val="dk1"/>
                </a:solidFill>
                <a:latin typeface="Montserrat"/>
                <a:ea typeface="Montserrat"/>
                <a:cs typeface="Montserrat"/>
                <a:sym typeface="Montserrat"/>
              </a:rPr>
              <a:t> Tel:  +44 (0) 7825-517-850 | Get Kids into Survey is a Registered Trademark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sp>
        <p:nvSpPr>
          <p:cNvPr id="349" name="Google Shape;349;p38"/>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latin typeface="Montserrat"/>
                <a:ea typeface="Montserrat"/>
                <a:cs typeface="Montserrat"/>
                <a:sym typeface="Montserrat"/>
              </a:rPr>
              <a:t>Be a Sponsor/ Help Support….	</a:t>
            </a:r>
            <a:endParaRPr>
              <a:latin typeface="Montserrat"/>
              <a:ea typeface="Montserrat"/>
              <a:cs typeface="Montserrat"/>
              <a:sym typeface="Montserrat"/>
            </a:endParaRPr>
          </a:p>
        </p:txBody>
      </p:sp>
      <p:sp>
        <p:nvSpPr>
          <p:cNvPr id="350" name="Google Shape;350;p38"/>
          <p:cNvSpPr txBox="1"/>
          <p:nvPr>
            <p:ph idx="1" type="body"/>
          </p:nvPr>
        </p:nvSpPr>
        <p:spPr>
          <a:xfrm>
            <a:off x="838200" y="1825625"/>
            <a:ext cx="44784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2400" u="sng">
                <a:solidFill>
                  <a:schemeClr val="hlink"/>
                </a:solidFill>
                <a:latin typeface="Montserrat"/>
                <a:ea typeface="Montserrat"/>
                <a:cs typeface="Montserrat"/>
                <a:sym typeface="Montserrat"/>
                <a:hlinkClick r:id="rId3"/>
              </a:rPr>
              <a:t>Click here to see the options / prices for 2019</a:t>
            </a:r>
            <a:endParaRPr sz="2400">
              <a:latin typeface="Montserrat"/>
              <a:ea typeface="Montserrat"/>
              <a:cs typeface="Montserrat"/>
              <a:sym typeface="Montserrat"/>
            </a:endParaRPr>
          </a:p>
          <a:p>
            <a:pPr indent="0" lvl="0" marL="0" rtl="0" algn="l">
              <a:spcBef>
                <a:spcPts val="1000"/>
              </a:spcBef>
              <a:spcAft>
                <a:spcPts val="0"/>
              </a:spcAft>
              <a:buNone/>
            </a:pPr>
            <a:r>
              <a:t/>
            </a:r>
            <a:endParaRPr sz="2400">
              <a:latin typeface="Montserrat"/>
              <a:ea typeface="Montserrat"/>
              <a:cs typeface="Montserrat"/>
              <a:sym typeface="Montserrat"/>
            </a:endParaRPr>
          </a:p>
          <a:p>
            <a:pPr indent="0" lvl="0" marL="0" rtl="0" algn="l">
              <a:spcBef>
                <a:spcPts val="1000"/>
              </a:spcBef>
              <a:spcAft>
                <a:spcPts val="0"/>
              </a:spcAft>
              <a:buNone/>
            </a:pPr>
            <a:r>
              <a:rPr lang="en-US" sz="2400">
                <a:latin typeface="Montserrat"/>
                <a:ea typeface="Montserrat"/>
                <a:cs typeface="Montserrat"/>
                <a:sym typeface="Montserrat"/>
              </a:rPr>
              <a:t>Or contact:  </a:t>
            </a:r>
            <a:r>
              <a:rPr lang="en-US" sz="2400" u="sng">
                <a:solidFill>
                  <a:schemeClr val="hlink"/>
                </a:solidFill>
                <a:latin typeface="Montserrat"/>
                <a:ea typeface="Montserrat"/>
                <a:cs typeface="Montserrat"/>
                <a:sym typeface="Montserrat"/>
                <a:hlinkClick r:id="rId4"/>
              </a:rPr>
              <a:t>Elaine Ball</a:t>
            </a:r>
            <a:r>
              <a:rPr lang="en-US" sz="2400">
                <a:latin typeface="Montserrat"/>
                <a:ea typeface="Montserrat"/>
                <a:cs typeface="Montserrat"/>
                <a:sym typeface="Montserrat"/>
              </a:rPr>
              <a:t> </a:t>
            </a:r>
            <a:endParaRPr sz="2400">
              <a:latin typeface="Montserrat"/>
              <a:ea typeface="Montserrat"/>
              <a:cs typeface="Montserrat"/>
              <a:sym typeface="Montserrat"/>
            </a:endParaRPr>
          </a:p>
          <a:p>
            <a:pPr indent="0" lvl="0" marL="0" rtl="0" algn="l">
              <a:spcBef>
                <a:spcPts val="1000"/>
              </a:spcBef>
              <a:spcAft>
                <a:spcPts val="0"/>
              </a:spcAft>
              <a:buNone/>
            </a:pPr>
            <a:r>
              <a:rPr lang="en-US" sz="2400" u="sng">
                <a:solidFill>
                  <a:schemeClr val="hlink"/>
                </a:solidFill>
                <a:latin typeface="Montserrat"/>
                <a:ea typeface="Montserrat"/>
                <a:cs typeface="Montserrat"/>
                <a:sym typeface="Montserrat"/>
                <a:hlinkClick r:id="rId5"/>
              </a:rPr>
              <a:t>elaine@elaineball.co.uk</a:t>
            </a:r>
            <a:endParaRPr sz="2400">
              <a:latin typeface="Montserrat"/>
              <a:ea typeface="Montserrat"/>
              <a:cs typeface="Montserrat"/>
              <a:sym typeface="Montserrat"/>
            </a:endParaRPr>
          </a:p>
          <a:p>
            <a:pPr indent="0" lvl="0" marL="0" rtl="0" algn="l">
              <a:spcBef>
                <a:spcPts val="1000"/>
              </a:spcBef>
              <a:spcAft>
                <a:spcPts val="0"/>
              </a:spcAft>
              <a:buNone/>
            </a:pPr>
            <a:r>
              <a:rPr lang="en-US" sz="2400">
                <a:latin typeface="Montserrat"/>
                <a:ea typeface="Montserrat"/>
                <a:cs typeface="Montserrat"/>
                <a:sym typeface="Montserrat"/>
              </a:rPr>
              <a:t>WhatsApp:  +447825517850</a:t>
            </a:r>
            <a:endParaRPr sz="2400">
              <a:latin typeface="Montserrat"/>
              <a:ea typeface="Montserrat"/>
              <a:cs typeface="Montserrat"/>
              <a:sym typeface="Montserrat"/>
            </a:endParaRPr>
          </a:p>
          <a:p>
            <a:pPr indent="0" lvl="0" marL="0" rtl="0" algn="l">
              <a:spcBef>
                <a:spcPts val="1000"/>
              </a:spcBef>
              <a:spcAft>
                <a:spcPts val="0"/>
              </a:spcAft>
              <a:buNone/>
            </a:pPr>
            <a:r>
              <a:t/>
            </a:r>
            <a:endParaRPr sz="2400">
              <a:latin typeface="Montserrat"/>
              <a:ea typeface="Montserrat"/>
              <a:cs typeface="Montserrat"/>
              <a:sym typeface="Montserrat"/>
            </a:endParaRPr>
          </a:p>
          <a:p>
            <a:pPr indent="0" lvl="0" marL="0" rtl="0" algn="l">
              <a:spcBef>
                <a:spcPts val="1000"/>
              </a:spcBef>
              <a:spcAft>
                <a:spcPts val="0"/>
              </a:spcAft>
              <a:buNone/>
            </a:pPr>
            <a:r>
              <a:rPr lang="en-US" sz="2400">
                <a:latin typeface="Montserrat"/>
                <a:ea typeface="Montserrat"/>
                <a:cs typeface="Montserrat"/>
                <a:sym typeface="Montserrat"/>
              </a:rPr>
              <a:t>Phone:  +44 (0)1423 711 513</a:t>
            </a:r>
            <a:endParaRPr sz="2400">
              <a:latin typeface="Montserrat"/>
              <a:ea typeface="Montserrat"/>
              <a:cs typeface="Montserrat"/>
              <a:sym typeface="Montserrat"/>
            </a:endParaRPr>
          </a:p>
        </p:txBody>
      </p:sp>
      <p:pic>
        <p:nvPicPr>
          <p:cNvPr id="351" name="Google Shape;351;p38"/>
          <p:cNvPicPr preferRelativeResize="0"/>
          <p:nvPr/>
        </p:nvPicPr>
        <p:blipFill>
          <a:blip r:embed="rId6">
            <a:alphaModFix/>
          </a:blip>
          <a:stretch>
            <a:fillRect/>
          </a:stretch>
        </p:blipFill>
        <p:spPr>
          <a:xfrm>
            <a:off x="5089620" y="1825625"/>
            <a:ext cx="6949183" cy="4953725"/>
          </a:xfrm>
          <a:prstGeom prst="rect">
            <a:avLst/>
          </a:prstGeom>
          <a:noFill/>
          <a:ln>
            <a:noFill/>
          </a:ln>
        </p:spPr>
      </p:pic>
      <p:pic>
        <p:nvPicPr>
          <p:cNvPr descr="../Dropbox/Screenshots/Screenshot%202018-11-16%2009.55.50.png" id="352" name="Google Shape;352;p38"/>
          <p:cNvPicPr preferRelativeResize="0"/>
          <p:nvPr/>
        </p:nvPicPr>
        <p:blipFill rotWithShape="1">
          <a:blip r:embed="rId7">
            <a:alphaModFix/>
          </a:blip>
          <a:srcRect b="17622" l="21792" r="21440" t="16941"/>
          <a:stretch/>
        </p:blipFill>
        <p:spPr>
          <a:xfrm>
            <a:off x="9405990" y="104931"/>
            <a:ext cx="2241366" cy="212075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pic>
        <p:nvPicPr>
          <p:cNvPr id="104" name="Google Shape;104;p15"/>
          <p:cNvPicPr preferRelativeResize="0"/>
          <p:nvPr/>
        </p:nvPicPr>
        <p:blipFill>
          <a:blip r:embed="rId3">
            <a:alphaModFix/>
          </a:blip>
          <a:stretch>
            <a:fillRect/>
          </a:stretch>
        </p:blipFill>
        <p:spPr>
          <a:xfrm>
            <a:off x="8415200" y="2697350"/>
            <a:ext cx="3908998" cy="3908998"/>
          </a:xfrm>
          <a:prstGeom prst="rect">
            <a:avLst/>
          </a:prstGeom>
          <a:noFill/>
          <a:ln>
            <a:noFill/>
          </a:ln>
        </p:spPr>
      </p:pic>
      <p:sp>
        <p:nvSpPr>
          <p:cNvPr id="105" name="Google Shape;105;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Arial"/>
              <a:buNone/>
            </a:pPr>
            <a:r>
              <a:rPr b="1" lang="en-US">
                <a:latin typeface="Montserrat"/>
                <a:ea typeface="Montserrat"/>
                <a:cs typeface="Montserrat"/>
                <a:sym typeface="Montserrat"/>
              </a:rPr>
              <a:t>Mission</a:t>
            </a:r>
            <a:endParaRPr>
              <a:latin typeface="Montserrat"/>
              <a:ea typeface="Montserrat"/>
              <a:cs typeface="Montserrat"/>
              <a:sym typeface="Montserrat"/>
            </a:endParaRPr>
          </a:p>
        </p:txBody>
      </p:sp>
      <p:sp>
        <p:nvSpPr>
          <p:cNvPr id="106" name="Google Shape;106;p15"/>
          <p:cNvSpPr txBox="1"/>
          <p:nvPr>
            <p:ph idx="1" type="body"/>
          </p:nvPr>
        </p:nvSpPr>
        <p:spPr>
          <a:xfrm>
            <a:off x="838200" y="1494300"/>
            <a:ext cx="8882400" cy="5368800"/>
          </a:xfrm>
          <a:prstGeom prst="rect">
            <a:avLst/>
          </a:prstGeom>
          <a:noFill/>
          <a:ln>
            <a:noFill/>
          </a:ln>
        </p:spPr>
        <p:txBody>
          <a:bodyPr anchorCtr="0" anchor="t" bIns="45700" lIns="91425" spcFirstLastPara="1" rIns="91425" wrap="square" tIns="45700">
            <a:noAutofit/>
          </a:bodyPr>
          <a:lstStyle/>
          <a:p>
            <a:pPr indent="-266700" lvl="0" marL="228600" rtl="0" algn="l">
              <a:lnSpc>
                <a:spcPct val="115000"/>
              </a:lnSpc>
              <a:spcBef>
                <a:spcPts val="0"/>
              </a:spcBef>
              <a:spcAft>
                <a:spcPts val="0"/>
              </a:spcAft>
              <a:buSzPts val="2400"/>
              <a:buFont typeface="Montserrat"/>
              <a:buChar char="●"/>
            </a:pPr>
            <a:r>
              <a:rPr lang="en-US" sz="2400">
                <a:latin typeface="Montserrat"/>
                <a:ea typeface="Montserrat"/>
                <a:cs typeface="Montserrat"/>
                <a:sym typeface="Montserrat"/>
              </a:rPr>
              <a:t>To Educate kids/people on the </a:t>
            </a:r>
            <a:r>
              <a:rPr b="1" lang="en-US" sz="2400" u="sng">
                <a:latin typeface="Montserrat"/>
                <a:ea typeface="Montserrat"/>
                <a:cs typeface="Montserrat"/>
                <a:sym typeface="Montserrat"/>
              </a:rPr>
              <a:t>surveying </a:t>
            </a:r>
            <a:r>
              <a:rPr b="1" lang="en-US" sz="2400" u="sng">
                <a:latin typeface="Montserrat"/>
                <a:ea typeface="Montserrat"/>
                <a:cs typeface="Montserrat"/>
                <a:sym typeface="Montserrat"/>
              </a:rPr>
              <a:t>world</a:t>
            </a:r>
            <a:r>
              <a:rPr lang="en-US" sz="2400">
                <a:latin typeface="Montserrat"/>
                <a:ea typeface="Montserrat"/>
                <a:cs typeface="Montserrat"/>
                <a:sym typeface="Montserrat"/>
              </a:rPr>
              <a:t> incl. equipment, solutions, jobs, different areas of surveying etc. </a:t>
            </a:r>
            <a:endParaRPr sz="2400">
              <a:latin typeface="Montserrat"/>
              <a:ea typeface="Montserrat"/>
              <a:cs typeface="Montserrat"/>
              <a:sym typeface="Montserrat"/>
            </a:endParaRPr>
          </a:p>
          <a:p>
            <a:pPr indent="-216534" lvl="0" marL="228600" rtl="0" algn="l">
              <a:lnSpc>
                <a:spcPct val="115000"/>
              </a:lnSpc>
              <a:spcBef>
                <a:spcPts val="1000"/>
              </a:spcBef>
              <a:spcAft>
                <a:spcPts val="0"/>
              </a:spcAft>
              <a:buClr>
                <a:schemeClr val="dk1"/>
              </a:buClr>
              <a:buSzPts val="2400"/>
              <a:buFont typeface="Montserrat"/>
              <a:buChar char="●"/>
            </a:pPr>
            <a:r>
              <a:rPr lang="en-US" sz="2400">
                <a:latin typeface="Montserrat"/>
                <a:ea typeface="Montserrat"/>
                <a:cs typeface="Montserrat"/>
                <a:sym typeface="Montserrat"/>
              </a:rPr>
              <a:t>To nurture and grow our community and our Brand Ambassadors</a:t>
            </a:r>
            <a:endParaRPr sz="2400">
              <a:latin typeface="Montserrat"/>
              <a:ea typeface="Montserrat"/>
              <a:cs typeface="Montserrat"/>
              <a:sym typeface="Montserrat"/>
            </a:endParaRPr>
          </a:p>
          <a:p>
            <a:pPr indent="-216534" lvl="0" marL="228600" rtl="0" algn="l">
              <a:lnSpc>
                <a:spcPct val="115000"/>
              </a:lnSpc>
              <a:spcBef>
                <a:spcPts val="1000"/>
              </a:spcBef>
              <a:spcAft>
                <a:spcPts val="0"/>
              </a:spcAft>
              <a:buClr>
                <a:schemeClr val="dk1"/>
              </a:buClr>
              <a:buSzPts val="2400"/>
              <a:buFont typeface="Montserrat"/>
              <a:buChar char="●"/>
            </a:pPr>
            <a:r>
              <a:rPr lang="en-US" sz="2400">
                <a:latin typeface="Montserrat"/>
                <a:ea typeface="Montserrat"/>
                <a:cs typeface="Montserrat"/>
                <a:sym typeface="Montserrat"/>
              </a:rPr>
              <a:t>To work with educators &amp; educate the educator</a:t>
            </a:r>
            <a:endParaRPr sz="2400">
              <a:latin typeface="Montserrat"/>
              <a:ea typeface="Montserrat"/>
              <a:cs typeface="Montserrat"/>
              <a:sym typeface="Montserrat"/>
            </a:endParaRPr>
          </a:p>
          <a:p>
            <a:pPr indent="-216534" lvl="0" marL="228600" rtl="0" algn="l">
              <a:lnSpc>
                <a:spcPct val="115000"/>
              </a:lnSpc>
              <a:spcBef>
                <a:spcPts val="1000"/>
              </a:spcBef>
              <a:spcAft>
                <a:spcPts val="0"/>
              </a:spcAft>
              <a:buClr>
                <a:schemeClr val="dk1"/>
              </a:buClr>
              <a:buSzPts val="2400"/>
              <a:buFont typeface="Montserrat"/>
              <a:buChar char="●"/>
            </a:pPr>
            <a:r>
              <a:rPr lang="en-US" sz="2400">
                <a:latin typeface="Montserrat"/>
                <a:ea typeface="Montserrat"/>
                <a:cs typeface="Montserrat"/>
                <a:sym typeface="Montserrat"/>
              </a:rPr>
              <a:t>To work with survey associations around the world</a:t>
            </a:r>
            <a:endParaRPr sz="2400">
              <a:latin typeface="Montserrat"/>
              <a:ea typeface="Montserrat"/>
              <a:cs typeface="Montserrat"/>
              <a:sym typeface="Montserrat"/>
            </a:endParaRPr>
          </a:p>
          <a:p>
            <a:pPr indent="-169545" lvl="0" marL="228600" rtl="0" algn="l">
              <a:lnSpc>
                <a:spcPct val="115000"/>
              </a:lnSpc>
              <a:spcBef>
                <a:spcPts val="1000"/>
              </a:spcBef>
              <a:spcAft>
                <a:spcPts val="0"/>
              </a:spcAft>
              <a:buClr>
                <a:srgbClr val="FF9900"/>
              </a:buClr>
              <a:buSzPts val="2400"/>
              <a:buFont typeface="Montserrat"/>
              <a:buChar char="●"/>
            </a:pPr>
            <a:r>
              <a:rPr lang="en-US" sz="2400">
                <a:solidFill>
                  <a:srgbClr val="FF9900"/>
                </a:solidFill>
                <a:latin typeface="Montserrat"/>
                <a:ea typeface="Montserrat"/>
                <a:cs typeface="Montserrat"/>
                <a:sym typeface="Montserrat"/>
              </a:rPr>
              <a:t>To offer scholarship schemes globally/ building an education pot of gold</a:t>
            </a:r>
            <a:endParaRPr sz="2400">
              <a:solidFill>
                <a:srgbClr val="FF9900"/>
              </a:solidFill>
              <a:latin typeface="Montserrat"/>
              <a:ea typeface="Montserrat"/>
              <a:cs typeface="Montserrat"/>
              <a:sym typeface="Montserrat"/>
            </a:endParaRPr>
          </a:p>
        </p:txBody>
      </p:sp>
      <p:pic>
        <p:nvPicPr>
          <p:cNvPr descr="../Dropbox/Screenshots/Screenshot%202018-11-16%2009.55.50.png" id="107" name="Google Shape;107;p15"/>
          <p:cNvPicPr preferRelativeResize="0"/>
          <p:nvPr/>
        </p:nvPicPr>
        <p:blipFill rotWithShape="1">
          <a:blip r:embed="rId4">
            <a:alphaModFix/>
          </a:blip>
          <a:srcRect b="17622" l="21794" r="21439" t="16943"/>
          <a:stretch/>
        </p:blipFill>
        <p:spPr>
          <a:xfrm>
            <a:off x="9405990" y="104931"/>
            <a:ext cx="2241367" cy="2120761"/>
          </a:xfrm>
          <a:prstGeom prst="rect">
            <a:avLst/>
          </a:prstGeom>
          <a:noFill/>
          <a:ln>
            <a:noFill/>
          </a:ln>
        </p:spPr>
      </p:pic>
      <p:sp>
        <p:nvSpPr>
          <p:cNvPr id="108" name="Google Shape;108;p15"/>
          <p:cNvSpPr txBox="1"/>
          <p:nvPr/>
        </p:nvSpPr>
        <p:spPr>
          <a:xfrm>
            <a:off x="408975" y="6311625"/>
            <a:ext cx="11686800" cy="3849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1000"/>
              </a:spcBef>
              <a:spcAft>
                <a:spcPts val="0"/>
              </a:spcAft>
              <a:buNone/>
            </a:pPr>
            <a:r>
              <a:rPr lang="en-US" u="sng">
                <a:solidFill>
                  <a:schemeClr val="hlink"/>
                </a:solidFill>
                <a:latin typeface="Montserrat"/>
                <a:ea typeface="Montserrat"/>
                <a:cs typeface="Montserrat"/>
                <a:sym typeface="Montserrat"/>
                <a:hlinkClick r:id="rId5"/>
              </a:rPr>
              <a:t>Elaine Ball</a:t>
            </a:r>
            <a:r>
              <a:rPr lang="en-US">
                <a:solidFill>
                  <a:schemeClr val="dk1"/>
                </a:solidFill>
                <a:latin typeface="Montserrat"/>
                <a:ea typeface="Montserrat"/>
                <a:cs typeface="Montserrat"/>
                <a:sym typeface="Montserrat"/>
              </a:rPr>
              <a:t> </a:t>
            </a:r>
            <a:r>
              <a:rPr lang="en-US" u="sng">
                <a:solidFill>
                  <a:schemeClr val="hlink"/>
                </a:solidFill>
                <a:latin typeface="Montserrat"/>
                <a:ea typeface="Montserrat"/>
                <a:cs typeface="Montserrat"/>
                <a:sym typeface="Montserrat"/>
                <a:hlinkClick r:id="rId6"/>
              </a:rPr>
              <a:t>elaine@elaineball.co.uk</a:t>
            </a:r>
            <a:r>
              <a:rPr lang="en-US">
                <a:solidFill>
                  <a:schemeClr val="dk1"/>
                </a:solidFill>
                <a:latin typeface="Montserrat"/>
                <a:ea typeface="Montserrat"/>
                <a:cs typeface="Montserrat"/>
                <a:sym typeface="Montserrat"/>
              </a:rPr>
              <a:t> Tel:  +44 (0) 7825-517-850 | Get Kids into Survey is a Registered Trademark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16"/>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latin typeface="Montserrat"/>
                <a:ea typeface="Montserrat"/>
                <a:cs typeface="Montserrat"/>
                <a:sym typeface="Montserrat"/>
              </a:rPr>
              <a:t>Who is behind this?</a:t>
            </a:r>
            <a:endParaRPr b="1">
              <a:latin typeface="Montserrat"/>
              <a:ea typeface="Montserrat"/>
              <a:cs typeface="Montserrat"/>
              <a:sym typeface="Montserrat"/>
            </a:endParaRPr>
          </a:p>
        </p:txBody>
      </p:sp>
      <p:sp>
        <p:nvSpPr>
          <p:cNvPr id="115" name="Google Shape;115;p16"/>
          <p:cNvSpPr txBox="1"/>
          <p:nvPr>
            <p:ph idx="1" type="body"/>
          </p:nvPr>
        </p:nvSpPr>
        <p:spPr>
          <a:xfrm>
            <a:off x="4371950" y="2225700"/>
            <a:ext cx="7383000" cy="1426500"/>
          </a:xfrm>
          <a:prstGeom prst="rect">
            <a:avLst/>
          </a:prstGeom>
        </p:spPr>
        <p:txBody>
          <a:bodyPr anchorCtr="0" anchor="t" bIns="45700" lIns="91425" spcFirstLastPara="1" rIns="91425" wrap="square" tIns="45700">
            <a:noAutofit/>
          </a:bodyPr>
          <a:lstStyle/>
          <a:p>
            <a:pPr indent="0" lvl="0" marL="0" rtl="0" algn="l">
              <a:lnSpc>
                <a:spcPct val="115000"/>
              </a:lnSpc>
              <a:spcBef>
                <a:spcPts val="1000"/>
              </a:spcBef>
              <a:spcAft>
                <a:spcPts val="0"/>
              </a:spcAft>
              <a:buNone/>
            </a:pPr>
            <a:r>
              <a:rPr lang="en-US" sz="1600">
                <a:latin typeface="Montserrat"/>
                <a:ea typeface="Montserrat"/>
                <a:cs typeface="Montserrat"/>
                <a:sym typeface="Montserrat"/>
              </a:rPr>
              <a:t>Meet </a:t>
            </a:r>
            <a:r>
              <a:rPr lang="en-US" sz="1600" u="sng">
                <a:solidFill>
                  <a:schemeClr val="hlink"/>
                </a:solidFill>
                <a:latin typeface="Montserrat"/>
                <a:ea typeface="Montserrat"/>
                <a:cs typeface="Montserrat"/>
                <a:sym typeface="Montserrat"/>
                <a:hlinkClick r:id="rId3"/>
              </a:rPr>
              <a:t>Elaine Ball</a:t>
            </a:r>
            <a:r>
              <a:rPr lang="en-US" sz="1600">
                <a:latin typeface="Montserrat"/>
                <a:ea typeface="Montserrat"/>
                <a:cs typeface="Montserrat"/>
                <a:sym typeface="Montserrat"/>
              </a:rPr>
              <a:t> - “this started out as a bit of fun, which grew legs and has run around the world several times.  So Elaine’s mission is :”let’s see how good my marketing skills actually are and get kids into Survey!”</a:t>
            </a:r>
            <a:r>
              <a:rPr lang="en-US" sz="1600">
                <a:latin typeface="Montserrat"/>
                <a:ea typeface="Montserrat"/>
                <a:cs typeface="Montserrat"/>
                <a:sym typeface="Montserrat"/>
              </a:rPr>
              <a:t>  - Yes Elaine is into horses and that’s her with her neddie ‘Finn’!</a:t>
            </a:r>
            <a:endParaRPr sz="1600">
              <a:latin typeface="Montserrat"/>
              <a:ea typeface="Montserrat"/>
              <a:cs typeface="Montserrat"/>
              <a:sym typeface="Montserrat"/>
            </a:endParaRPr>
          </a:p>
        </p:txBody>
      </p:sp>
      <p:pic>
        <p:nvPicPr>
          <p:cNvPr descr="../Dropbox/Screenshots/Screenshot%202018-11-16%2009.55.50.png" id="116" name="Google Shape;116;p16"/>
          <p:cNvPicPr preferRelativeResize="0"/>
          <p:nvPr/>
        </p:nvPicPr>
        <p:blipFill rotWithShape="1">
          <a:blip r:embed="rId4">
            <a:alphaModFix/>
          </a:blip>
          <a:srcRect b="17622" l="21792" r="21440" t="16941"/>
          <a:stretch/>
        </p:blipFill>
        <p:spPr>
          <a:xfrm>
            <a:off x="9405990" y="104931"/>
            <a:ext cx="2241366" cy="2120759"/>
          </a:xfrm>
          <a:prstGeom prst="rect">
            <a:avLst/>
          </a:prstGeom>
          <a:noFill/>
          <a:ln>
            <a:noFill/>
          </a:ln>
        </p:spPr>
      </p:pic>
      <p:sp>
        <p:nvSpPr>
          <p:cNvPr id="117" name="Google Shape;117;p16"/>
          <p:cNvSpPr txBox="1"/>
          <p:nvPr>
            <p:ph idx="1" type="body"/>
          </p:nvPr>
        </p:nvSpPr>
        <p:spPr>
          <a:xfrm>
            <a:off x="838200" y="3889275"/>
            <a:ext cx="8670900" cy="2968500"/>
          </a:xfrm>
          <a:prstGeom prst="rect">
            <a:avLst/>
          </a:prstGeom>
        </p:spPr>
        <p:txBody>
          <a:bodyPr anchorCtr="0" anchor="t" bIns="45700" lIns="91425" spcFirstLastPara="1" rIns="91425" wrap="square" tIns="45700">
            <a:noAutofit/>
          </a:bodyPr>
          <a:lstStyle/>
          <a:p>
            <a:pPr indent="0" lvl="0" marL="0" rtl="0" algn="l">
              <a:lnSpc>
                <a:spcPct val="115000"/>
              </a:lnSpc>
              <a:spcBef>
                <a:spcPts val="1000"/>
              </a:spcBef>
              <a:spcAft>
                <a:spcPts val="0"/>
              </a:spcAft>
              <a:buNone/>
            </a:pPr>
            <a:r>
              <a:rPr lang="en-US" sz="1600">
                <a:latin typeface="Montserrat"/>
                <a:ea typeface="Montserrat"/>
                <a:cs typeface="Montserrat"/>
                <a:sym typeface="Montserrat"/>
              </a:rPr>
              <a:t>Meet </a:t>
            </a:r>
            <a:r>
              <a:rPr lang="en-US" sz="1600" u="sng">
                <a:solidFill>
                  <a:schemeClr val="hlink"/>
                </a:solidFill>
                <a:latin typeface="Montserrat"/>
                <a:ea typeface="Montserrat"/>
                <a:cs typeface="Montserrat"/>
                <a:sym typeface="Montserrat"/>
                <a:hlinkClick r:id="rId5"/>
              </a:rPr>
              <a:t>Elly Ball</a:t>
            </a:r>
            <a:r>
              <a:rPr lang="en-US" sz="1600">
                <a:latin typeface="Montserrat"/>
                <a:ea typeface="Montserrat"/>
                <a:cs typeface="Montserrat"/>
                <a:sym typeface="Montserrat"/>
              </a:rPr>
              <a:t> - </a:t>
            </a:r>
            <a:r>
              <a:rPr i="1" lang="en-US" sz="1600">
                <a:latin typeface="Montserrat"/>
                <a:ea typeface="Montserrat"/>
                <a:cs typeface="Montserrat"/>
                <a:sym typeface="Montserrat"/>
              </a:rPr>
              <a:t>Before you ask, Elaine and Elly are not the same person - they are sisters!  Blame </a:t>
            </a:r>
            <a:r>
              <a:rPr i="1" lang="en-US" sz="1600">
                <a:latin typeface="Montserrat"/>
                <a:ea typeface="Montserrat"/>
                <a:cs typeface="Montserrat"/>
                <a:sym typeface="Montserrat"/>
              </a:rPr>
              <a:t>their</a:t>
            </a:r>
            <a:r>
              <a:rPr i="1" lang="en-US" sz="1600">
                <a:latin typeface="Montserrat"/>
                <a:ea typeface="Montserrat"/>
                <a:cs typeface="Montserrat"/>
                <a:sym typeface="Montserrat"/>
              </a:rPr>
              <a:t> parents!  Both Geospatial Geeks!</a:t>
            </a:r>
            <a:endParaRPr i="1" sz="1600">
              <a:latin typeface="Montserrat"/>
              <a:ea typeface="Montserrat"/>
              <a:cs typeface="Montserrat"/>
              <a:sym typeface="Montserrat"/>
            </a:endParaRPr>
          </a:p>
          <a:p>
            <a:pPr indent="0" lvl="0" marL="0" rtl="0" algn="l">
              <a:lnSpc>
                <a:spcPct val="115000"/>
              </a:lnSpc>
              <a:spcBef>
                <a:spcPts val="1000"/>
              </a:spcBef>
              <a:spcAft>
                <a:spcPts val="0"/>
              </a:spcAft>
              <a:buNone/>
            </a:pPr>
            <a:r>
              <a:rPr lang="en-US" sz="1600">
                <a:latin typeface="Montserrat"/>
                <a:ea typeface="Montserrat"/>
                <a:cs typeface="Montserrat"/>
                <a:sym typeface="Montserrat"/>
              </a:rPr>
              <a:t>With the demand growing to help the industry, we decided to set up #GetKidsintoSurvey as a business in Feb 2019 - the business is unique as we have to make money to help put it back into growing the demand for the Geospatial World -  however we have set up an </a:t>
            </a:r>
            <a:r>
              <a:rPr lang="en-US" sz="1600" u="sng">
                <a:latin typeface="Montserrat"/>
                <a:ea typeface="Montserrat"/>
                <a:cs typeface="Montserrat"/>
                <a:sym typeface="Montserrat"/>
              </a:rPr>
              <a:t>Educational Fund</a:t>
            </a:r>
            <a:r>
              <a:rPr lang="en-US" sz="1600">
                <a:latin typeface="Montserrat"/>
                <a:ea typeface="Montserrat"/>
                <a:cs typeface="Montserrat"/>
                <a:sym typeface="Montserrat"/>
              </a:rPr>
              <a:t> to support local charities and small businesses who are doing good in our industry - like Captain </a:t>
            </a:r>
            <a:r>
              <a:rPr lang="en-US" sz="1600" u="sng">
                <a:solidFill>
                  <a:schemeClr val="hlink"/>
                </a:solidFill>
                <a:latin typeface="Montserrat"/>
                <a:ea typeface="Montserrat"/>
                <a:cs typeface="Montserrat"/>
                <a:sym typeface="Montserrat"/>
                <a:hlinkClick r:id="rId6"/>
              </a:rPr>
              <a:t>Alice of Mini Map Makers</a:t>
            </a:r>
            <a:r>
              <a:rPr lang="en-US" sz="1600">
                <a:latin typeface="Montserrat"/>
                <a:ea typeface="Montserrat"/>
                <a:cs typeface="Montserrat"/>
                <a:sym typeface="Montserrat"/>
              </a:rPr>
              <a:t>.!  </a:t>
            </a:r>
            <a:r>
              <a:rPr b="1" lang="en-US" sz="1600">
                <a:solidFill>
                  <a:srgbClr val="FF9900"/>
                </a:solidFill>
                <a:latin typeface="Montserrat"/>
                <a:ea typeface="Montserrat"/>
                <a:cs typeface="Montserrat"/>
                <a:sym typeface="Montserrat"/>
              </a:rPr>
              <a:t>Our Mission is to offer “</a:t>
            </a:r>
            <a:r>
              <a:rPr b="1" lang="en-US" sz="1600">
                <a:solidFill>
                  <a:srgbClr val="FF9900"/>
                </a:solidFill>
                <a:latin typeface="Montserrat"/>
                <a:ea typeface="Montserrat"/>
                <a:cs typeface="Montserrat"/>
                <a:sym typeface="Montserrat"/>
              </a:rPr>
              <a:t>Scholarships</a:t>
            </a:r>
            <a:r>
              <a:rPr b="1" lang="en-US" sz="1600">
                <a:solidFill>
                  <a:srgbClr val="FF9900"/>
                </a:solidFill>
                <a:latin typeface="Montserrat"/>
                <a:ea typeface="Montserrat"/>
                <a:cs typeface="Montserrat"/>
                <a:sym typeface="Montserrat"/>
              </a:rPr>
              <a:t>” to kids in the near future!  So money raised for this will go </a:t>
            </a:r>
            <a:r>
              <a:rPr b="1" lang="en-US" sz="1600">
                <a:solidFill>
                  <a:srgbClr val="FF9900"/>
                </a:solidFill>
                <a:latin typeface="Montserrat"/>
                <a:ea typeface="Montserrat"/>
                <a:cs typeface="Montserrat"/>
                <a:sym typeface="Montserrat"/>
              </a:rPr>
              <a:t>into</a:t>
            </a:r>
            <a:r>
              <a:rPr b="1" lang="en-US" sz="1600">
                <a:solidFill>
                  <a:srgbClr val="FF9900"/>
                </a:solidFill>
                <a:latin typeface="Montserrat"/>
                <a:ea typeface="Montserrat"/>
                <a:cs typeface="Montserrat"/>
                <a:sym typeface="Montserrat"/>
              </a:rPr>
              <a:t> the education fund!</a:t>
            </a:r>
            <a:endParaRPr b="1" sz="1600">
              <a:solidFill>
                <a:srgbClr val="FF9900"/>
              </a:solidFill>
              <a:latin typeface="Montserrat"/>
              <a:ea typeface="Montserrat"/>
              <a:cs typeface="Montserrat"/>
              <a:sym typeface="Montserrat"/>
            </a:endParaRPr>
          </a:p>
        </p:txBody>
      </p:sp>
      <p:pic>
        <p:nvPicPr>
          <p:cNvPr id="118" name="Google Shape;118;p16"/>
          <p:cNvPicPr preferRelativeResize="0"/>
          <p:nvPr/>
        </p:nvPicPr>
        <p:blipFill>
          <a:blip r:embed="rId7">
            <a:alphaModFix/>
          </a:blip>
          <a:stretch>
            <a:fillRect/>
          </a:stretch>
        </p:blipFill>
        <p:spPr>
          <a:xfrm>
            <a:off x="9580350" y="4085025"/>
            <a:ext cx="2480148" cy="2480148"/>
          </a:xfrm>
          <a:prstGeom prst="rect">
            <a:avLst/>
          </a:prstGeom>
          <a:noFill/>
          <a:ln>
            <a:noFill/>
          </a:ln>
        </p:spPr>
      </p:pic>
      <p:pic>
        <p:nvPicPr>
          <p:cNvPr id="119" name="Google Shape;119;p16"/>
          <p:cNvPicPr preferRelativeResize="0"/>
          <p:nvPr/>
        </p:nvPicPr>
        <p:blipFill>
          <a:blip r:embed="rId8">
            <a:alphaModFix/>
          </a:blip>
          <a:stretch>
            <a:fillRect/>
          </a:stretch>
        </p:blipFill>
        <p:spPr>
          <a:xfrm>
            <a:off x="555550" y="1514975"/>
            <a:ext cx="3816399" cy="23743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Google Shape;124;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Arial"/>
              <a:buNone/>
            </a:pPr>
            <a:r>
              <a:rPr b="1" lang="en-US">
                <a:latin typeface="Montserrat"/>
                <a:ea typeface="Montserrat"/>
                <a:cs typeface="Montserrat"/>
                <a:sym typeface="Montserrat"/>
              </a:rPr>
              <a:t>How?</a:t>
            </a:r>
            <a:endParaRPr>
              <a:latin typeface="Montserrat"/>
              <a:ea typeface="Montserrat"/>
              <a:cs typeface="Montserrat"/>
              <a:sym typeface="Montserrat"/>
            </a:endParaRPr>
          </a:p>
        </p:txBody>
      </p:sp>
      <p:sp>
        <p:nvSpPr>
          <p:cNvPr id="125" name="Google Shape;125;p17"/>
          <p:cNvSpPr txBox="1"/>
          <p:nvPr>
            <p:ph idx="1" type="body"/>
          </p:nvPr>
        </p:nvSpPr>
        <p:spPr>
          <a:xfrm>
            <a:off x="838200" y="1620125"/>
            <a:ext cx="3660300" cy="4136700"/>
          </a:xfrm>
          <a:prstGeom prst="rect">
            <a:avLst/>
          </a:prstGeom>
          <a:noFill/>
          <a:ln>
            <a:noFill/>
          </a:ln>
        </p:spPr>
        <p:txBody>
          <a:bodyPr anchorCtr="0" anchor="t" bIns="45700" lIns="91425" spcFirstLastPara="1" rIns="91425" wrap="square" tIns="45700">
            <a:noAutofit/>
          </a:bodyPr>
          <a:lstStyle/>
          <a:p>
            <a:pPr indent="-342900" lvl="0" marL="457200" rtl="0" algn="l">
              <a:lnSpc>
                <a:spcPct val="115000"/>
              </a:lnSpc>
              <a:spcBef>
                <a:spcPts val="0"/>
              </a:spcBef>
              <a:spcAft>
                <a:spcPts val="0"/>
              </a:spcAft>
              <a:buSzPts val="1800"/>
              <a:buFont typeface="Montserrat"/>
              <a:buChar char="●"/>
            </a:pPr>
            <a:r>
              <a:rPr lang="en-US" sz="1800">
                <a:latin typeface="Montserrat"/>
                <a:ea typeface="Montserrat"/>
                <a:cs typeface="Montserrat"/>
                <a:sym typeface="Montserrat"/>
              </a:rPr>
              <a:t>Through fun </a:t>
            </a:r>
            <a:r>
              <a:rPr b="1" lang="en-US" sz="1800" u="sng">
                <a:latin typeface="Montserrat"/>
                <a:ea typeface="Montserrat"/>
                <a:cs typeface="Montserrat"/>
                <a:sym typeface="Montserrat"/>
              </a:rPr>
              <a:t>educational</a:t>
            </a:r>
            <a:r>
              <a:rPr lang="en-US" sz="1800">
                <a:latin typeface="Montserrat"/>
                <a:ea typeface="Montserrat"/>
                <a:cs typeface="Montserrat"/>
                <a:sym typeface="Montserrat"/>
              </a:rPr>
              <a:t> content, material and media</a:t>
            </a:r>
            <a:endParaRPr sz="1800">
              <a:latin typeface="Montserrat"/>
              <a:ea typeface="Montserrat"/>
              <a:cs typeface="Montserrat"/>
              <a:sym typeface="Montserrat"/>
            </a:endParaRPr>
          </a:p>
          <a:p>
            <a:pPr indent="-342900" lvl="1" marL="914400" rtl="0" algn="l">
              <a:lnSpc>
                <a:spcPct val="115000"/>
              </a:lnSpc>
              <a:spcBef>
                <a:spcPts val="0"/>
              </a:spcBef>
              <a:spcAft>
                <a:spcPts val="0"/>
              </a:spcAft>
              <a:buSzPts val="1800"/>
              <a:buFont typeface="Montserrat"/>
              <a:buChar char="○"/>
            </a:pPr>
            <a:r>
              <a:rPr lang="en-US" sz="1800" u="sng">
                <a:solidFill>
                  <a:schemeClr val="hlink"/>
                </a:solidFill>
                <a:latin typeface="Montserrat"/>
                <a:ea typeface="Montserrat"/>
                <a:cs typeface="Montserrat"/>
                <a:sym typeface="Montserrat"/>
                <a:hlinkClick r:id="rId3"/>
              </a:rPr>
              <a:t>Posters - see shop</a:t>
            </a:r>
            <a:endParaRPr sz="1800">
              <a:latin typeface="Montserrat"/>
              <a:ea typeface="Montserrat"/>
              <a:cs typeface="Montserrat"/>
              <a:sym typeface="Montserrat"/>
            </a:endParaRPr>
          </a:p>
          <a:p>
            <a:pPr indent="-342900" lvl="1" marL="914400" rtl="0" algn="l">
              <a:lnSpc>
                <a:spcPct val="115000"/>
              </a:lnSpc>
              <a:spcBef>
                <a:spcPts val="0"/>
              </a:spcBef>
              <a:spcAft>
                <a:spcPts val="0"/>
              </a:spcAft>
              <a:buSzPts val="1800"/>
              <a:buFont typeface="Montserrat"/>
              <a:buChar char="○"/>
            </a:pPr>
            <a:r>
              <a:rPr lang="en-US" sz="1800" u="sng">
                <a:solidFill>
                  <a:schemeClr val="hlink"/>
                </a:solidFill>
                <a:latin typeface="Montserrat"/>
                <a:ea typeface="Montserrat"/>
                <a:cs typeface="Montserrat"/>
                <a:sym typeface="Montserrat"/>
                <a:hlinkClick r:id="rId4"/>
              </a:rPr>
              <a:t>Activity Sheets</a:t>
            </a:r>
            <a:endParaRPr sz="1800">
              <a:latin typeface="Montserrat"/>
              <a:ea typeface="Montserrat"/>
              <a:cs typeface="Montserrat"/>
              <a:sym typeface="Montserrat"/>
            </a:endParaRPr>
          </a:p>
          <a:p>
            <a:pPr indent="-342900" lvl="1" marL="914400" rtl="0" algn="l">
              <a:lnSpc>
                <a:spcPct val="115000"/>
              </a:lnSpc>
              <a:spcBef>
                <a:spcPts val="0"/>
              </a:spcBef>
              <a:spcAft>
                <a:spcPts val="0"/>
              </a:spcAft>
              <a:buSzPts val="1800"/>
              <a:buFont typeface="Montserrat"/>
              <a:buChar char="○"/>
            </a:pPr>
            <a:r>
              <a:rPr lang="en-US" sz="1800">
                <a:latin typeface="Montserrat"/>
                <a:ea typeface="Montserrat"/>
                <a:cs typeface="Montserrat"/>
                <a:sym typeface="Montserrat"/>
              </a:rPr>
              <a:t>AR</a:t>
            </a:r>
            <a:endParaRPr sz="1800">
              <a:latin typeface="Montserrat"/>
              <a:ea typeface="Montserrat"/>
              <a:cs typeface="Montserrat"/>
              <a:sym typeface="Montserrat"/>
            </a:endParaRPr>
          </a:p>
          <a:p>
            <a:pPr indent="-342900" lvl="1" marL="914400" rtl="0" algn="l">
              <a:lnSpc>
                <a:spcPct val="115000"/>
              </a:lnSpc>
              <a:spcBef>
                <a:spcPts val="0"/>
              </a:spcBef>
              <a:spcAft>
                <a:spcPts val="0"/>
              </a:spcAft>
              <a:buSzPts val="1800"/>
              <a:buFont typeface="Montserrat"/>
              <a:buChar char="○"/>
            </a:pPr>
            <a:r>
              <a:rPr lang="en-US" sz="1800">
                <a:latin typeface="Montserrat"/>
                <a:ea typeface="Montserrat"/>
                <a:cs typeface="Montserrat"/>
                <a:sym typeface="Montserrat"/>
              </a:rPr>
              <a:t>Video</a:t>
            </a:r>
            <a:endParaRPr sz="1800">
              <a:latin typeface="Montserrat"/>
              <a:ea typeface="Montserrat"/>
              <a:cs typeface="Montserrat"/>
              <a:sym typeface="Montserrat"/>
            </a:endParaRPr>
          </a:p>
          <a:p>
            <a:pPr indent="-342900" lvl="1" marL="914400" rtl="0" algn="l">
              <a:lnSpc>
                <a:spcPct val="115000"/>
              </a:lnSpc>
              <a:spcBef>
                <a:spcPts val="0"/>
              </a:spcBef>
              <a:spcAft>
                <a:spcPts val="0"/>
              </a:spcAft>
              <a:buSzPts val="1800"/>
              <a:buFont typeface="Montserrat"/>
              <a:buChar char="○"/>
            </a:pPr>
            <a:r>
              <a:rPr lang="en-US" sz="1800">
                <a:latin typeface="Montserrat"/>
                <a:ea typeface="Montserrat"/>
                <a:cs typeface="Montserrat"/>
                <a:sym typeface="Montserrat"/>
              </a:rPr>
              <a:t>Comic Book </a:t>
            </a:r>
            <a:endParaRPr sz="1800">
              <a:latin typeface="Montserrat"/>
              <a:ea typeface="Montserrat"/>
              <a:cs typeface="Montserrat"/>
              <a:sym typeface="Montserrat"/>
            </a:endParaRPr>
          </a:p>
          <a:p>
            <a:pPr indent="-342900" lvl="1" marL="914400" rtl="0" algn="l">
              <a:lnSpc>
                <a:spcPct val="115000"/>
              </a:lnSpc>
              <a:spcBef>
                <a:spcPts val="0"/>
              </a:spcBef>
              <a:spcAft>
                <a:spcPts val="0"/>
              </a:spcAft>
              <a:buSzPts val="1800"/>
              <a:buFont typeface="Montserrat"/>
              <a:buChar char="○"/>
            </a:pPr>
            <a:r>
              <a:rPr lang="en-US" sz="1800">
                <a:latin typeface="Montserrat"/>
                <a:ea typeface="Montserrat"/>
                <a:cs typeface="Montserrat"/>
                <a:sym typeface="Montserrat"/>
              </a:rPr>
              <a:t>Curriculum </a:t>
            </a:r>
            <a:endParaRPr sz="1800">
              <a:latin typeface="Montserrat"/>
              <a:ea typeface="Montserrat"/>
              <a:cs typeface="Montserrat"/>
              <a:sym typeface="Montserrat"/>
            </a:endParaRPr>
          </a:p>
          <a:p>
            <a:pPr indent="-342900" lvl="1" marL="914400" rtl="0" algn="l">
              <a:lnSpc>
                <a:spcPct val="115000"/>
              </a:lnSpc>
              <a:spcBef>
                <a:spcPts val="0"/>
              </a:spcBef>
              <a:spcAft>
                <a:spcPts val="0"/>
              </a:spcAft>
              <a:buSzPts val="1800"/>
              <a:buFont typeface="Montserrat"/>
              <a:buChar char="○"/>
            </a:pPr>
            <a:r>
              <a:rPr lang="en-US" sz="1800">
                <a:latin typeface="Montserrat"/>
                <a:ea typeface="Montserrat"/>
                <a:cs typeface="Montserrat"/>
                <a:sym typeface="Montserrat"/>
              </a:rPr>
              <a:t>Lesson Plans (for teachers)</a:t>
            </a:r>
            <a:endParaRPr sz="1800">
              <a:latin typeface="Montserrat"/>
              <a:ea typeface="Montserrat"/>
              <a:cs typeface="Montserrat"/>
              <a:sym typeface="Montserrat"/>
            </a:endParaRPr>
          </a:p>
        </p:txBody>
      </p:sp>
      <p:pic>
        <p:nvPicPr>
          <p:cNvPr descr="../Dropbox/Screenshots/Screenshot%202018-11-16%2009.55.50.png" id="126" name="Google Shape;126;p17"/>
          <p:cNvPicPr preferRelativeResize="0"/>
          <p:nvPr/>
        </p:nvPicPr>
        <p:blipFill rotWithShape="1">
          <a:blip r:embed="rId5">
            <a:alphaModFix/>
          </a:blip>
          <a:srcRect b="17622" l="21794" r="21439" t="16943"/>
          <a:stretch/>
        </p:blipFill>
        <p:spPr>
          <a:xfrm>
            <a:off x="9405990" y="104931"/>
            <a:ext cx="2241367" cy="2120761"/>
          </a:xfrm>
          <a:prstGeom prst="rect">
            <a:avLst/>
          </a:prstGeom>
          <a:noFill/>
          <a:ln>
            <a:noFill/>
          </a:ln>
        </p:spPr>
      </p:pic>
      <p:sp>
        <p:nvSpPr>
          <p:cNvPr id="127" name="Google Shape;127;p17"/>
          <p:cNvSpPr txBox="1"/>
          <p:nvPr/>
        </p:nvSpPr>
        <p:spPr>
          <a:xfrm>
            <a:off x="4702975" y="1360650"/>
            <a:ext cx="4907700" cy="41367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1000"/>
              </a:spcBef>
              <a:spcAft>
                <a:spcPts val="0"/>
              </a:spcAft>
              <a:buClr>
                <a:schemeClr val="dk1"/>
              </a:buClr>
              <a:buSzPts val="1800"/>
              <a:buFont typeface="Montserrat"/>
              <a:buChar char="●"/>
            </a:pPr>
            <a:r>
              <a:rPr lang="en-US" sz="1800">
                <a:solidFill>
                  <a:schemeClr val="dk1"/>
                </a:solidFill>
                <a:latin typeface="Montserrat"/>
                <a:ea typeface="Montserrat"/>
                <a:cs typeface="Montserrat"/>
                <a:sym typeface="Montserrat"/>
              </a:rPr>
              <a:t>Marketing </a:t>
            </a:r>
            <a:endParaRPr sz="1800">
              <a:solidFill>
                <a:schemeClr val="dk1"/>
              </a:solidFill>
              <a:latin typeface="Montserrat"/>
              <a:ea typeface="Montserrat"/>
              <a:cs typeface="Montserrat"/>
              <a:sym typeface="Montserrat"/>
            </a:endParaRPr>
          </a:p>
          <a:p>
            <a:pPr indent="-342900" lvl="1" marL="914400" rtl="0" algn="l">
              <a:lnSpc>
                <a:spcPct val="115000"/>
              </a:lnSpc>
              <a:spcBef>
                <a:spcPts val="0"/>
              </a:spcBef>
              <a:spcAft>
                <a:spcPts val="0"/>
              </a:spcAft>
              <a:buSzPts val="1800"/>
              <a:buFont typeface="Montserrat"/>
              <a:buChar char="○"/>
            </a:pPr>
            <a:r>
              <a:rPr lang="en-US" sz="1800">
                <a:solidFill>
                  <a:schemeClr val="dk1"/>
                </a:solidFill>
                <a:latin typeface="Montserrat"/>
                <a:ea typeface="Montserrat"/>
                <a:cs typeface="Montserrat"/>
                <a:sym typeface="Montserrat"/>
              </a:rPr>
              <a:t>Social media - </a:t>
            </a:r>
            <a:r>
              <a:rPr lang="en-US" sz="1800" u="sng">
                <a:solidFill>
                  <a:schemeClr val="hlink"/>
                </a:solidFill>
                <a:latin typeface="Montserrat"/>
                <a:ea typeface="Montserrat"/>
                <a:cs typeface="Montserrat"/>
                <a:sym typeface="Montserrat"/>
                <a:hlinkClick r:id="rId6"/>
              </a:rPr>
              <a:t>Facebook</a:t>
            </a:r>
            <a:r>
              <a:rPr lang="en-US" sz="1800">
                <a:solidFill>
                  <a:schemeClr val="dk1"/>
                </a:solidFill>
                <a:latin typeface="Montserrat"/>
                <a:ea typeface="Montserrat"/>
                <a:cs typeface="Montserrat"/>
                <a:sym typeface="Montserrat"/>
              </a:rPr>
              <a:t>, </a:t>
            </a:r>
            <a:r>
              <a:rPr lang="en-US" sz="1800" u="sng">
                <a:solidFill>
                  <a:schemeClr val="hlink"/>
                </a:solidFill>
                <a:latin typeface="Montserrat"/>
                <a:ea typeface="Montserrat"/>
                <a:cs typeface="Montserrat"/>
                <a:sym typeface="Montserrat"/>
                <a:hlinkClick r:id="rId7"/>
              </a:rPr>
              <a:t>Instagram</a:t>
            </a:r>
            <a:r>
              <a:rPr lang="en-US" sz="1800">
                <a:solidFill>
                  <a:schemeClr val="dk1"/>
                </a:solidFill>
                <a:latin typeface="Montserrat"/>
                <a:ea typeface="Montserrat"/>
                <a:cs typeface="Montserrat"/>
                <a:sym typeface="Montserrat"/>
              </a:rPr>
              <a:t> &amp; </a:t>
            </a:r>
            <a:r>
              <a:rPr lang="en-US" sz="1800" u="sng">
                <a:solidFill>
                  <a:schemeClr val="hlink"/>
                </a:solidFill>
                <a:latin typeface="Montserrat"/>
                <a:ea typeface="Montserrat"/>
                <a:cs typeface="Montserrat"/>
                <a:sym typeface="Montserrat"/>
                <a:hlinkClick r:id="rId8"/>
              </a:rPr>
              <a:t>LinkedIn</a:t>
            </a:r>
            <a:endParaRPr sz="1800">
              <a:solidFill>
                <a:schemeClr val="dk1"/>
              </a:solidFill>
              <a:latin typeface="Montserrat"/>
              <a:ea typeface="Montserrat"/>
              <a:cs typeface="Montserrat"/>
              <a:sym typeface="Montserrat"/>
            </a:endParaRPr>
          </a:p>
          <a:p>
            <a:pPr indent="-342900" lvl="1" marL="914400" rtl="0" algn="l">
              <a:lnSpc>
                <a:spcPct val="115000"/>
              </a:lnSpc>
              <a:spcBef>
                <a:spcPts val="0"/>
              </a:spcBef>
              <a:spcAft>
                <a:spcPts val="0"/>
              </a:spcAft>
              <a:buClr>
                <a:schemeClr val="dk1"/>
              </a:buClr>
              <a:buSzPts val="1800"/>
              <a:buFont typeface="Montserrat"/>
              <a:buChar char="○"/>
            </a:pPr>
            <a:r>
              <a:rPr lang="en-US" sz="1800">
                <a:solidFill>
                  <a:schemeClr val="dk1"/>
                </a:solidFill>
                <a:latin typeface="Montserrat"/>
                <a:ea typeface="Montserrat"/>
                <a:cs typeface="Montserrat"/>
                <a:sym typeface="Montserrat"/>
              </a:rPr>
              <a:t>Exhibitions</a:t>
            </a:r>
            <a:endParaRPr sz="1800">
              <a:solidFill>
                <a:schemeClr val="dk1"/>
              </a:solidFill>
              <a:latin typeface="Montserrat"/>
              <a:ea typeface="Montserrat"/>
              <a:cs typeface="Montserrat"/>
              <a:sym typeface="Montserrat"/>
            </a:endParaRPr>
          </a:p>
          <a:p>
            <a:pPr indent="-342900" lvl="1" marL="914400" rtl="0" algn="l">
              <a:lnSpc>
                <a:spcPct val="115000"/>
              </a:lnSpc>
              <a:spcBef>
                <a:spcPts val="0"/>
              </a:spcBef>
              <a:spcAft>
                <a:spcPts val="0"/>
              </a:spcAft>
              <a:buClr>
                <a:schemeClr val="dk1"/>
              </a:buClr>
              <a:buSzPts val="1800"/>
              <a:buFont typeface="Montserrat"/>
              <a:buChar char="○"/>
            </a:pPr>
            <a:r>
              <a:rPr lang="en-US" sz="1800">
                <a:solidFill>
                  <a:schemeClr val="dk1"/>
                </a:solidFill>
                <a:latin typeface="Montserrat"/>
                <a:ea typeface="Montserrat"/>
                <a:cs typeface="Montserrat"/>
                <a:sym typeface="Montserrat"/>
              </a:rPr>
              <a:t>Magazines</a:t>
            </a:r>
            <a:endParaRPr sz="1800">
              <a:solidFill>
                <a:schemeClr val="dk1"/>
              </a:solidFill>
              <a:latin typeface="Montserrat"/>
              <a:ea typeface="Montserrat"/>
              <a:cs typeface="Montserrat"/>
              <a:sym typeface="Montserrat"/>
            </a:endParaRPr>
          </a:p>
          <a:p>
            <a:pPr indent="-342900" lvl="1" marL="914400" rtl="0" algn="l">
              <a:lnSpc>
                <a:spcPct val="115000"/>
              </a:lnSpc>
              <a:spcBef>
                <a:spcPts val="0"/>
              </a:spcBef>
              <a:spcAft>
                <a:spcPts val="0"/>
              </a:spcAft>
              <a:buClr>
                <a:schemeClr val="dk1"/>
              </a:buClr>
              <a:buSzPts val="1800"/>
              <a:buFont typeface="Montserrat"/>
              <a:buChar char="○"/>
            </a:pPr>
            <a:r>
              <a:rPr lang="en-US" sz="1800">
                <a:solidFill>
                  <a:schemeClr val="dk1"/>
                </a:solidFill>
                <a:latin typeface="Montserrat"/>
                <a:ea typeface="Montserrat"/>
                <a:cs typeface="Montserrat"/>
                <a:sym typeface="Montserrat"/>
              </a:rPr>
              <a:t>PR</a:t>
            </a:r>
            <a:endParaRPr sz="1800">
              <a:solidFill>
                <a:schemeClr val="dk1"/>
              </a:solidFill>
              <a:latin typeface="Montserrat"/>
              <a:ea typeface="Montserrat"/>
              <a:cs typeface="Montserrat"/>
              <a:sym typeface="Montserrat"/>
            </a:endParaRPr>
          </a:p>
          <a:p>
            <a:pPr indent="-342900" lvl="1" marL="914400" rtl="0" algn="l">
              <a:lnSpc>
                <a:spcPct val="115000"/>
              </a:lnSpc>
              <a:spcBef>
                <a:spcPts val="0"/>
              </a:spcBef>
              <a:spcAft>
                <a:spcPts val="0"/>
              </a:spcAft>
              <a:buClr>
                <a:schemeClr val="dk1"/>
              </a:buClr>
              <a:buSzPts val="1800"/>
              <a:buFont typeface="Montserrat"/>
              <a:buChar char="○"/>
            </a:pPr>
            <a:r>
              <a:rPr lang="en-US" sz="1800">
                <a:solidFill>
                  <a:schemeClr val="dk1"/>
                </a:solidFill>
                <a:latin typeface="Montserrat"/>
                <a:ea typeface="Montserrat"/>
                <a:cs typeface="Montserrat"/>
                <a:sym typeface="Montserrat"/>
              </a:rPr>
              <a:t>Events</a:t>
            </a:r>
            <a:endParaRPr sz="1800">
              <a:solidFill>
                <a:schemeClr val="dk1"/>
              </a:solidFill>
              <a:latin typeface="Montserrat"/>
              <a:ea typeface="Montserrat"/>
              <a:cs typeface="Montserrat"/>
              <a:sym typeface="Montserrat"/>
            </a:endParaRPr>
          </a:p>
          <a:p>
            <a:pPr indent="-342900" lvl="1" marL="914400" rtl="0" algn="l">
              <a:lnSpc>
                <a:spcPct val="115000"/>
              </a:lnSpc>
              <a:spcBef>
                <a:spcPts val="0"/>
              </a:spcBef>
              <a:spcAft>
                <a:spcPts val="0"/>
              </a:spcAft>
              <a:buClr>
                <a:schemeClr val="dk1"/>
              </a:buClr>
              <a:buSzPts val="1800"/>
              <a:buFont typeface="Montserrat"/>
              <a:buChar char="○"/>
            </a:pPr>
            <a:r>
              <a:rPr lang="en-US" sz="1800">
                <a:solidFill>
                  <a:schemeClr val="dk1"/>
                </a:solidFill>
                <a:latin typeface="Montserrat"/>
                <a:ea typeface="Montserrat"/>
                <a:cs typeface="Montserrat"/>
                <a:sym typeface="Montserrat"/>
              </a:rPr>
              <a:t>Word of mouth </a:t>
            </a:r>
            <a:endParaRPr sz="1800">
              <a:solidFill>
                <a:schemeClr val="dk1"/>
              </a:solidFill>
              <a:latin typeface="Montserrat"/>
              <a:ea typeface="Montserrat"/>
              <a:cs typeface="Montserrat"/>
              <a:sym typeface="Montserrat"/>
            </a:endParaRPr>
          </a:p>
          <a:p>
            <a:pPr indent="-77470" lvl="0" marL="228600" rtl="0" algn="l">
              <a:lnSpc>
                <a:spcPct val="70000"/>
              </a:lnSpc>
              <a:spcBef>
                <a:spcPts val="1000"/>
              </a:spcBef>
              <a:spcAft>
                <a:spcPts val="0"/>
              </a:spcAft>
              <a:buNone/>
            </a:pPr>
            <a:r>
              <a:t/>
            </a:r>
            <a:endParaRPr sz="1800">
              <a:solidFill>
                <a:schemeClr val="dk1"/>
              </a:solidFill>
              <a:latin typeface="Calibri"/>
              <a:ea typeface="Calibri"/>
              <a:cs typeface="Calibri"/>
              <a:sym typeface="Calibri"/>
            </a:endParaRPr>
          </a:p>
        </p:txBody>
      </p:sp>
      <p:pic>
        <p:nvPicPr>
          <p:cNvPr id="128" name="Google Shape;128;p17"/>
          <p:cNvPicPr preferRelativeResize="0"/>
          <p:nvPr/>
        </p:nvPicPr>
        <p:blipFill>
          <a:blip r:embed="rId9">
            <a:alphaModFix/>
          </a:blip>
          <a:stretch>
            <a:fillRect/>
          </a:stretch>
        </p:blipFill>
        <p:spPr>
          <a:xfrm>
            <a:off x="7601650" y="3018354"/>
            <a:ext cx="4205830" cy="3404164"/>
          </a:xfrm>
          <a:prstGeom prst="rect">
            <a:avLst/>
          </a:prstGeom>
          <a:noFill/>
          <a:ln>
            <a:noFill/>
          </a:ln>
        </p:spPr>
      </p:pic>
      <p:sp>
        <p:nvSpPr>
          <p:cNvPr id="129" name="Google Shape;129;p17"/>
          <p:cNvSpPr txBox="1"/>
          <p:nvPr/>
        </p:nvSpPr>
        <p:spPr>
          <a:xfrm>
            <a:off x="408975" y="6311625"/>
            <a:ext cx="11686800" cy="3849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1000"/>
              </a:spcBef>
              <a:spcAft>
                <a:spcPts val="0"/>
              </a:spcAft>
              <a:buNone/>
            </a:pPr>
            <a:r>
              <a:rPr lang="en-US" u="sng">
                <a:solidFill>
                  <a:schemeClr val="hlink"/>
                </a:solidFill>
                <a:latin typeface="Montserrat"/>
                <a:ea typeface="Montserrat"/>
                <a:cs typeface="Montserrat"/>
                <a:sym typeface="Montserrat"/>
                <a:hlinkClick r:id="rId10"/>
              </a:rPr>
              <a:t>Elaine Ball</a:t>
            </a:r>
            <a:r>
              <a:rPr lang="en-US">
                <a:solidFill>
                  <a:schemeClr val="dk1"/>
                </a:solidFill>
                <a:latin typeface="Montserrat"/>
                <a:ea typeface="Montserrat"/>
                <a:cs typeface="Montserrat"/>
                <a:sym typeface="Montserrat"/>
              </a:rPr>
              <a:t> </a:t>
            </a:r>
            <a:r>
              <a:rPr lang="en-US" u="sng">
                <a:solidFill>
                  <a:schemeClr val="hlink"/>
                </a:solidFill>
                <a:latin typeface="Montserrat"/>
                <a:ea typeface="Montserrat"/>
                <a:cs typeface="Montserrat"/>
                <a:sym typeface="Montserrat"/>
                <a:hlinkClick r:id="rId11"/>
              </a:rPr>
              <a:t>elaine@elaineball.co.uk</a:t>
            </a:r>
            <a:r>
              <a:rPr lang="en-US">
                <a:solidFill>
                  <a:schemeClr val="dk1"/>
                </a:solidFill>
                <a:latin typeface="Montserrat"/>
                <a:ea typeface="Montserrat"/>
                <a:cs typeface="Montserrat"/>
                <a:sym typeface="Montserrat"/>
              </a:rPr>
              <a:t> Tel:  +44 (0) 7825-517-850 | Get Kids into Survey is a Registered Trademark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pic>
        <p:nvPicPr>
          <p:cNvPr id="134" name="Google Shape;134;p18"/>
          <p:cNvPicPr preferRelativeResize="0"/>
          <p:nvPr/>
        </p:nvPicPr>
        <p:blipFill>
          <a:blip r:embed="rId3">
            <a:alphaModFix/>
          </a:blip>
          <a:stretch>
            <a:fillRect/>
          </a:stretch>
        </p:blipFill>
        <p:spPr>
          <a:xfrm>
            <a:off x="7379500" y="3214050"/>
            <a:ext cx="4812499" cy="3643952"/>
          </a:xfrm>
          <a:prstGeom prst="rect">
            <a:avLst/>
          </a:prstGeom>
          <a:noFill/>
          <a:ln>
            <a:noFill/>
          </a:ln>
        </p:spPr>
      </p:pic>
      <p:sp>
        <p:nvSpPr>
          <p:cNvPr id="135" name="Google Shape;135;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Arial"/>
              <a:buNone/>
            </a:pPr>
            <a:r>
              <a:rPr b="1" lang="en-US">
                <a:latin typeface="Montserrat"/>
                <a:ea typeface="Montserrat"/>
                <a:cs typeface="Montserrat"/>
                <a:sym typeface="Montserrat"/>
              </a:rPr>
              <a:t>How?</a:t>
            </a:r>
            <a:endParaRPr>
              <a:latin typeface="Montserrat"/>
              <a:ea typeface="Montserrat"/>
              <a:cs typeface="Montserrat"/>
              <a:sym typeface="Montserrat"/>
            </a:endParaRPr>
          </a:p>
        </p:txBody>
      </p:sp>
      <p:sp>
        <p:nvSpPr>
          <p:cNvPr id="136" name="Google Shape;136;p18"/>
          <p:cNvSpPr txBox="1"/>
          <p:nvPr>
            <p:ph idx="1" type="body"/>
          </p:nvPr>
        </p:nvSpPr>
        <p:spPr>
          <a:xfrm>
            <a:off x="838200" y="1620125"/>
            <a:ext cx="7356900" cy="4498500"/>
          </a:xfrm>
          <a:prstGeom prst="rect">
            <a:avLst/>
          </a:prstGeom>
          <a:noFill/>
          <a:ln>
            <a:noFill/>
          </a:ln>
        </p:spPr>
        <p:txBody>
          <a:bodyPr anchorCtr="0" anchor="t" bIns="45700" lIns="91425" spcFirstLastPara="1" rIns="91425" wrap="square" tIns="45700">
            <a:noAutofit/>
          </a:bodyPr>
          <a:lstStyle/>
          <a:p>
            <a:pPr indent="-228600" lvl="0" marL="228600" rtl="0" algn="l">
              <a:lnSpc>
                <a:spcPct val="115000"/>
              </a:lnSpc>
              <a:spcBef>
                <a:spcPts val="0"/>
              </a:spcBef>
              <a:spcAft>
                <a:spcPts val="0"/>
              </a:spcAft>
              <a:buSzPts val="1800"/>
              <a:buFont typeface="Montserrat"/>
              <a:buChar char="●"/>
            </a:pPr>
            <a:r>
              <a:rPr lang="en-US" sz="1800">
                <a:latin typeface="Montserrat"/>
                <a:ea typeface="Montserrat"/>
                <a:cs typeface="Montserrat"/>
                <a:sym typeface="Montserrat"/>
              </a:rPr>
              <a:t>Working closely with Brand Ambassadors &amp; </a:t>
            </a:r>
            <a:r>
              <a:rPr lang="en-US" sz="1800">
                <a:latin typeface="Montserrat"/>
                <a:ea typeface="Montserrat"/>
                <a:cs typeface="Montserrat"/>
                <a:sym typeface="Montserrat"/>
              </a:rPr>
              <a:t>Distributors</a:t>
            </a:r>
            <a:r>
              <a:rPr lang="en-US" sz="1800">
                <a:latin typeface="Montserrat"/>
                <a:ea typeface="Montserrat"/>
                <a:cs typeface="Montserrat"/>
                <a:sym typeface="Montserrat"/>
              </a:rPr>
              <a:t> worldwide</a:t>
            </a:r>
            <a:endParaRPr sz="1800">
              <a:latin typeface="Montserrat"/>
              <a:ea typeface="Montserrat"/>
              <a:cs typeface="Montserrat"/>
              <a:sym typeface="Montserrat"/>
            </a:endParaRPr>
          </a:p>
          <a:p>
            <a:pPr indent="-228600" lvl="0" marL="228600" rtl="0" algn="l">
              <a:lnSpc>
                <a:spcPct val="115000"/>
              </a:lnSpc>
              <a:spcBef>
                <a:spcPts val="0"/>
              </a:spcBef>
              <a:spcAft>
                <a:spcPts val="0"/>
              </a:spcAft>
              <a:buSzPts val="1800"/>
              <a:buFont typeface="Montserrat"/>
              <a:buChar char="●"/>
            </a:pPr>
            <a:r>
              <a:rPr lang="en-US" sz="1800">
                <a:latin typeface="Montserrat"/>
                <a:ea typeface="Montserrat"/>
                <a:cs typeface="Montserrat"/>
                <a:sym typeface="Montserrat"/>
              </a:rPr>
              <a:t>Building a strong community</a:t>
            </a:r>
            <a:endParaRPr sz="1800">
              <a:latin typeface="Montserrat"/>
              <a:ea typeface="Montserrat"/>
              <a:cs typeface="Montserrat"/>
              <a:sym typeface="Montserrat"/>
            </a:endParaRPr>
          </a:p>
          <a:p>
            <a:pPr indent="-228600" lvl="0" marL="228600" rtl="0" algn="l">
              <a:lnSpc>
                <a:spcPct val="115000"/>
              </a:lnSpc>
              <a:spcBef>
                <a:spcPts val="0"/>
              </a:spcBef>
              <a:spcAft>
                <a:spcPts val="0"/>
              </a:spcAft>
              <a:buSzPts val="1800"/>
              <a:buFont typeface="Montserrat"/>
              <a:buChar char="●"/>
            </a:pPr>
            <a:r>
              <a:rPr lang="en-US" sz="1800">
                <a:latin typeface="Montserrat"/>
                <a:ea typeface="Montserrat"/>
                <a:cs typeface="Montserrat"/>
                <a:sym typeface="Montserrat"/>
              </a:rPr>
              <a:t>Working with Educational System (with help from the Brand Ambassadors)</a:t>
            </a:r>
            <a:endParaRPr sz="1800">
              <a:latin typeface="Montserrat"/>
              <a:ea typeface="Montserrat"/>
              <a:cs typeface="Montserrat"/>
              <a:sym typeface="Montserrat"/>
            </a:endParaRPr>
          </a:p>
          <a:p>
            <a:pPr indent="-228600" lvl="0" marL="228600" marR="0" rtl="0" algn="l">
              <a:lnSpc>
                <a:spcPct val="115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Working on curriculum for schools and other educational organisations (</a:t>
            </a:r>
            <a:r>
              <a:rPr lang="en-US" sz="1800" u="sng">
                <a:solidFill>
                  <a:schemeClr val="hlink"/>
                </a:solidFill>
                <a:latin typeface="Montserrat"/>
                <a:ea typeface="Montserrat"/>
                <a:cs typeface="Montserrat"/>
                <a:sym typeface="Montserrat"/>
                <a:hlinkClick r:id="rId4"/>
              </a:rPr>
              <a:t>Alison Watson</a:t>
            </a:r>
            <a:r>
              <a:rPr lang="en-US" sz="1800">
                <a:latin typeface="Montserrat"/>
                <a:ea typeface="Montserrat"/>
                <a:cs typeface="Montserrat"/>
                <a:sym typeface="Montserrat"/>
              </a:rPr>
              <a:t>) </a:t>
            </a:r>
            <a:endParaRPr sz="1800">
              <a:latin typeface="Montserrat"/>
              <a:ea typeface="Montserrat"/>
              <a:cs typeface="Montserrat"/>
              <a:sym typeface="Montserrat"/>
            </a:endParaRPr>
          </a:p>
          <a:p>
            <a:pPr indent="-228600" lvl="0" marL="228600" rtl="0" algn="l">
              <a:lnSpc>
                <a:spcPct val="115000"/>
              </a:lnSpc>
              <a:spcBef>
                <a:spcPts val="0"/>
              </a:spcBef>
              <a:spcAft>
                <a:spcPts val="0"/>
              </a:spcAft>
              <a:buSzPts val="1800"/>
              <a:buFont typeface="Montserrat"/>
              <a:buChar char="●"/>
            </a:pPr>
            <a:r>
              <a:rPr lang="en-US" sz="1800">
                <a:latin typeface="Montserrat"/>
                <a:ea typeface="Montserrat"/>
                <a:cs typeface="Montserrat"/>
                <a:sym typeface="Montserrat"/>
              </a:rPr>
              <a:t>Having a clean &amp; easy system for Sponsors to help </a:t>
            </a:r>
            <a:endParaRPr sz="1800">
              <a:latin typeface="Montserrat"/>
              <a:ea typeface="Montserrat"/>
              <a:cs typeface="Montserrat"/>
              <a:sym typeface="Montserrat"/>
            </a:endParaRPr>
          </a:p>
          <a:p>
            <a:pPr indent="-228600" lvl="0" marL="228600" rtl="0" algn="l">
              <a:lnSpc>
                <a:spcPct val="115000"/>
              </a:lnSpc>
              <a:spcBef>
                <a:spcPts val="0"/>
              </a:spcBef>
              <a:spcAft>
                <a:spcPts val="0"/>
              </a:spcAft>
              <a:buSzPts val="1800"/>
              <a:buFont typeface="Montserrat"/>
              <a:buChar char="●"/>
            </a:pPr>
            <a:r>
              <a:rPr lang="en-US" sz="1800">
                <a:latin typeface="Montserrat"/>
                <a:ea typeface="Montserrat"/>
                <a:cs typeface="Montserrat"/>
                <a:sym typeface="Montserrat"/>
              </a:rPr>
              <a:t>Providing Scholarships through % of sales and donations on website = Education Fund</a:t>
            </a:r>
            <a:endParaRPr sz="1800">
              <a:latin typeface="Montserrat"/>
              <a:ea typeface="Montserrat"/>
              <a:cs typeface="Montserrat"/>
              <a:sym typeface="Montserrat"/>
            </a:endParaRPr>
          </a:p>
          <a:p>
            <a:pPr indent="-228600" lvl="0" marL="228600" rtl="0" algn="l">
              <a:lnSpc>
                <a:spcPct val="115000"/>
              </a:lnSpc>
              <a:spcBef>
                <a:spcPts val="0"/>
              </a:spcBef>
              <a:spcAft>
                <a:spcPts val="0"/>
              </a:spcAft>
              <a:buSzPts val="1800"/>
              <a:buFont typeface="Montserrat"/>
              <a:buChar char="●"/>
            </a:pPr>
            <a:r>
              <a:rPr lang="en-US" sz="1800">
                <a:latin typeface="Montserrat"/>
                <a:ea typeface="Montserrat"/>
                <a:cs typeface="Montserrat"/>
                <a:sym typeface="Montserrat"/>
              </a:rPr>
              <a:t>Working and collaborating with any similar communities/organizations with same goals</a:t>
            </a:r>
            <a:endParaRPr sz="1800">
              <a:latin typeface="Montserrat"/>
              <a:ea typeface="Montserrat"/>
              <a:cs typeface="Montserrat"/>
              <a:sym typeface="Montserrat"/>
            </a:endParaRPr>
          </a:p>
        </p:txBody>
      </p:sp>
      <p:pic>
        <p:nvPicPr>
          <p:cNvPr descr="../Dropbox/Screenshots/Screenshot%202018-11-16%2009.55.50.png" id="137" name="Google Shape;137;p18"/>
          <p:cNvPicPr preferRelativeResize="0"/>
          <p:nvPr/>
        </p:nvPicPr>
        <p:blipFill rotWithShape="1">
          <a:blip r:embed="rId5">
            <a:alphaModFix/>
          </a:blip>
          <a:srcRect b="17622" l="21794" r="21439" t="16943"/>
          <a:stretch/>
        </p:blipFill>
        <p:spPr>
          <a:xfrm>
            <a:off x="9405990" y="104931"/>
            <a:ext cx="2241367" cy="2120761"/>
          </a:xfrm>
          <a:prstGeom prst="rect">
            <a:avLst/>
          </a:prstGeom>
          <a:noFill/>
          <a:ln>
            <a:noFill/>
          </a:ln>
        </p:spPr>
      </p:pic>
      <p:sp>
        <p:nvSpPr>
          <p:cNvPr id="138" name="Google Shape;138;p18"/>
          <p:cNvSpPr txBox="1"/>
          <p:nvPr/>
        </p:nvSpPr>
        <p:spPr>
          <a:xfrm>
            <a:off x="408975" y="6311625"/>
            <a:ext cx="11686800" cy="3849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1000"/>
              </a:spcBef>
              <a:spcAft>
                <a:spcPts val="0"/>
              </a:spcAft>
              <a:buNone/>
            </a:pPr>
            <a:r>
              <a:rPr lang="en-US" u="sng">
                <a:solidFill>
                  <a:schemeClr val="hlink"/>
                </a:solidFill>
                <a:latin typeface="Montserrat"/>
                <a:ea typeface="Montserrat"/>
                <a:cs typeface="Montserrat"/>
                <a:sym typeface="Montserrat"/>
                <a:hlinkClick r:id="rId6"/>
              </a:rPr>
              <a:t>Elaine Ball</a:t>
            </a:r>
            <a:r>
              <a:rPr lang="en-US">
                <a:solidFill>
                  <a:schemeClr val="dk1"/>
                </a:solidFill>
                <a:latin typeface="Montserrat"/>
                <a:ea typeface="Montserrat"/>
                <a:cs typeface="Montserrat"/>
                <a:sym typeface="Montserrat"/>
              </a:rPr>
              <a:t> </a:t>
            </a:r>
            <a:r>
              <a:rPr lang="en-US" u="sng">
                <a:solidFill>
                  <a:schemeClr val="hlink"/>
                </a:solidFill>
                <a:latin typeface="Montserrat"/>
                <a:ea typeface="Montserrat"/>
                <a:cs typeface="Montserrat"/>
                <a:sym typeface="Montserrat"/>
                <a:hlinkClick r:id="rId7"/>
              </a:rPr>
              <a:t>elaine@elaineball.co.uk</a:t>
            </a:r>
            <a:r>
              <a:rPr lang="en-US">
                <a:solidFill>
                  <a:schemeClr val="dk1"/>
                </a:solidFill>
                <a:latin typeface="Montserrat"/>
                <a:ea typeface="Montserrat"/>
                <a:cs typeface="Montserrat"/>
                <a:sym typeface="Montserrat"/>
              </a:rPr>
              <a:t> Tel:  +44 (0) 7825-517-850 | Get Kids into Survey is a Registered Trademark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19"/>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t>How do I help NOW?</a:t>
            </a:r>
            <a:endParaRPr b="1"/>
          </a:p>
        </p:txBody>
      </p:sp>
      <p:sp>
        <p:nvSpPr>
          <p:cNvPr id="145" name="Google Shape;145;p19"/>
          <p:cNvSpPr txBox="1"/>
          <p:nvPr>
            <p:ph idx="1" type="body"/>
          </p:nvPr>
        </p:nvSpPr>
        <p:spPr>
          <a:xfrm>
            <a:off x="838200" y="1542025"/>
            <a:ext cx="4275000" cy="4829100"/>
          </a:xfrm>
          <a:prstGeom prst="rect">
            <a:avLst/>
          </a:prstGeom>
        </p:spPr>
        <p:txBody>
          <a:bodyPr anchorCtr="0" anchor="t" bIns="45700" lIns="91425" spcFirstLastPara="1" rIns="91425" wrap="square" tIns="45700">
            <a:noAutofit/>
          </a:bodyPr>
          <a:lstStyle/>
          <a:p>
            <a:pPr indent="-317500" lvl="0" marL="457200" rtl="0" algn="l">
              <a:lnSpc>
                <a:spcPct val="115000"/>
              </a:lnSpc>
              <a:spcBef>
                <a:spcPts val="1000"/>
              </a:spcBef>
              <a:spcAft>
                <a:spcPts val="0"/>
              </a:spcAft>
              <a:buSzPts val="1400"/>
              <a:buFont typeface="Montserrat"/>
              <a:buAutoNum type="arabicPeriod"/>
            </a:pPr>
            <a:r>
              <a:rPr lang="en-US" sz="1400">
                <a:latin typeface="Montserrat"/>
                <a:ea typeface="Montserrat"/>
                <a:cs typeface="Montserrat"/>
                <a:sym typeface="Montserrat"/>
              </a:rPr>
              <a:t>Become a Sponsor by supporting our posters/ colouring in sheets - </a:t>
            </a:r>
            <a:r>
              <a:rPr lang="en-US" sz="1400" u="sng">
                <a:solidFill>
                  <a:schemeClr val="hlink"/>
                </a:solidFill>
                <a:latin typeface="Montserrat"/>
                <a:ea typeface="Montserrat"/>
                <a:cs typeface="Montserrat"/>
                <a:sym typeface="Montserrat"/>
                <a:hlinkClick r:id="rId3"/>
              </a:rPr>
              <a:t>prices here</a:t>
            </a:r>
            <a:endParaRPr sz="1400">
              <a:latin typeface="Montserrat"/>
              <a:ea typeface="Montserrat"/>
              <a:cs typeface="Montserrat"/>
              <a:sym typeface="Montserrat"/>
            </a:endParaRPr>
          </a:p>
          <a:p>
            <a:pPr indent="-317500" lvl="0" marL="457200" rtl="0" algn="l">
              <a:lnSpc>
                <a:spcPct val="115000"/>
              </a:lnSpc>
              <a:spcBef>
                <a:spcPts val="0"/>
              </a:spcBef>
              <a:spcAft>
                <a:spcPts val="0"/>
              </a:spcAft>
              <a:buSzPts val="1400"/>
              <a:buFont typeface="Montserrat"/>
              <a:buAutoNum type="arabicPeriod"/>
            </a:pPr>
            <a:r>
              <a:rPr lang="en-US" sz="1400">
                <a:latin typeface="Montserrat"/>
                <a:ea typeface="Montserrat"/>
                <a:cs typeface="Montserrat"/>
                <a:sym typeface="Montserrat"/>
              </a:rPr>
              <a:t>Become a Sponsor of the Comic Strip - </a:t>
            </a:r>
            <a:r>
              <a:rPr lang="en-US" sz="1400" u="sng">
                <a:solidFill>
                  <a:schemeClr val="hlink"/>
                </a:solidFill>
                <a:latin typeface="Montserrat"/>
                <a:ea typeface="Montserrat"/>
                <a:cs typeface="Montserrat"/>
                <a:sym typeface="Montserrat"/>
                <a:hlinkClick r:id="rId4"/>
              </a:rPr>
              <a:t>prices here</a:t>
            </a:r>
            <a:r>
              <a:rPr lang="en-US" sz="1400">
                <a:latin typeface="Montserrat"/>
                <a:ea typeface="Montserrat"/>
                <a:cs typeface="Montserrat"/>
                <a:sym typeface="Montserrat"/>
              </a:rPr>
              <a:t> - have your own cartoon character! </a:t>
            </a:r>
            <a:endParaRPr sz="1400">
              <a:latin typeface="Montserrat"/>
              <a:ea typeface="Montserrat"/>
              <a:cs typeface="Montserrat"/>
              <a:sym typeface="Montserrat"/>
            </a:endParaRPr>
          </a:p>
          <a:p>
            <a:pPr indent="-317500" lvl="0" marL="457200" rtl="0" algn="l">
              <a:lnSpc>
                <a:spcPct val="115000"/>
              </a:lnSpc>
              <a:spcBef>
                <a:spcPts val="0"/>
              </a:spcBef>
              <a:spcAft>
                <a:spcPts val="0"/>
              </a:spcAft>
              <a:buSzPts val="1400"/>
              <a:buFont typeface="Montserrat"/>
              <a:buAutoNum type="arabicPeriod"/>
            </a:pPr>
            <a:r>
              <a:rPr lang="en-US" sz="1400">
                <a:latin typeface="Montserrat"/>
                <a:ea typeface="Montserrat"/>
                <a:cs typeface="Montserrat"/>
                <a:sym typeface="Montserrat"/>
              </a:rPr>
              <a:t>Become a Brand Ambassador - those individuals / </a:t>
            </a:r>
            <a:r>
              <a:rPr lang="en-US" sz="1400">
                <a:latin typeface="Montserrat"/>
                <a:ea typeface="Montserrat"/>
                <a:cs typeface="Montserrat"/>
                <a:sym typeface="Montserrat"/>
              </a:rPr>
              <a:t>companies</a:t>
            </a:r>
            <a:r>
              <a:rPr lang="en-US" sz="1400">
                <a:latin typeface="Montserrat"/>
                <a:ea typeface="Montserrat"/>
                <a:cs typeface="Montserrat"/>
                <a:sym typeface="Montserrat"/>
              </a:rPr>
              <a:t> who help SPREAD THE WORD - </a:t>
            </a:r>
            <a:r>
              <a:rPr lang="en-US" sz="1400" u="sng">
                <a:solidFill>
                  <a:schemeClr val="hlink"/>
                </a:solidFill>
                <a:latin typeface="Montserrat"/>
                <a:ea typeface="Montserrat"/>
                <a:cs typeface="Montserrat"/>
                <a:sym typeface="Montserrat"/>
                <a:hlinkClick r:id="rId5"/>
              </a:rPr>
              <a:t>ask me!</a:t>
            </a:r>
            <a:endParaRPr sz="1400">
              <a:latin typeface="Montserrat"/>
              <a:ea typeface="Montserrat"/>
              <a:cs typeface="Montserrat"/>
              <a:sym typeface="Montserrat"/>
            </a:endParaRPr>
          </a:p>
          <a:p>
            <a:pPr indent="-317500" lvl="0" marL="457200" rtl="0" algn="l">
              <a:lnSpc>
                <a:spcPct val="115000"/>
              </a:lnSpc>
              <a:spcBef>
                <a:spcPts val="0"/>
              </a:spcBef>
              <a:spcAft>
                <a:spcPts val="0"/>
              </a:spcAft>
              <a:buSzPts val="1400"/>
              <a:buFont typeface="Montserrat"/>
              <a:buAutoNum type="arabicPeriod"/>
            </a:pPr>
            <a:r>
              <a:rPr lang="en-US" sz="1400">
                <a:latin typeface="Montserrat"/>
                <a:ea typeface="Montserrat"/>
                <a:cs typeface="Montserrat"/>
                <a:sym typeface="Montserrat"/>
              </a:rPr>
              <a:t>Become a Distributor - help us spread the ultimate word by helping us keep ‘shipping costs’ down so we can give posters away!  We pay for printing, you ship to the end user (school, surveyor, teacher, kid) - </a:t>
            </a:r>
            <a:r>
              <a:rPr lang="en-US" sz="1400" u="sng">
                <a:solidFill>
                  <a:schemeClr val="hlink"/>
                </a:solidFill>
                <a:latin typeface="Montserrat"/>
                <a:ea typeface="Montserrat"/>
                <a:cs typeface="Montserrat"/>
                <a:sym typeface="Montserrat"/>
                <a:hlinkClick r:id="rId6"/>
              </a:rPr>
              <a:t>ask me!</a:t>
            </a:r>
            <a:endParaRPr sz="1400">
              <a:latin typeface="Montserrat"/>
              <a:ea typeface="Montserrat"/>
              <a:cs typeface="Montserrat"/>
              <a:sym typeface="Montserrat"/>
            </a:endParaRPr>
          </a:p>
        </p:txBody>
      </p:sp>
      <p:pic>
        <p:nvPicPr>
          <p:cNvPr descr="../Dropbox/Screenshots/Screenshot%202018-11-16%2009.55.50.png" id="146" name="Google Shape;146;p19"/>
          <p:cNvPicPr preferRelativeResize="0"/>
          <p:nvPr/>
        </p:nvPicPr>
        <p:blipFill rotWithShape="1">
          <a:blip r:embed="rId7">
            <a:alphaModFix/>
          </a:blip>
          <a:srcRect b="17622" l="21792" r="21440" t="16941"/>
          <a:stretch/>
        </p:blipFill>
        <p:spPr>
          <a:xfrm>
            <a:off x="9405990" y="104931"/>
            <a:ext cx="2241366" cy="2120759"/>
          </a:xfrm>
          <a:prstGeom prst="rect">
            <a:avLst/>
          </a:prstGeom>
          <a:noFill/>
          <a:ln>
            <a:noFill/>
          </a:ln>
        </p:spPr>
      </p:pic>
      <p:pic>
        <p:nvPicPr>
          <p:cNvPr id="147" name="Google Shape;147;p19"/>
          <p:cNvPicPr preferRelativeResize="0"/>
          <p:nvPr/>
        </p:nvPicPr>
        <p:blipFill>
          <a:blip r:embed="rId8">
            <a:alphaModFix/>
          </a:blip>
          <a:stretch>
            <a:fillRect/>
          </a:stretch>
        </p:blipFill>
        <p:spPr>
          <a:xfrm>
            <a:off x="5376700" y="2307390"/>
            <a:ext cx="6120945" cy="432750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20"/>
          <p:cNvSpPr txBox="1"/>
          <p:nvPr>
            <p:ph idx="1" type="body"/>
          </p:nvPr>
        </p:nvSpPr>
        <p:spPr>
          <a:xfrm>
            <a:off x="838200" y="1825625"/>
            <a:ext cx="10515600" cy="4736700"/>
          </a:xfrm>
          <a:prstGeom prst="rect">
            <a:avLst/>
          </a:prstGeom>
        </p:spPr>
        <p:txBody>
          <a:bodyPr anchorCtr="0" anchor="t" bIns="45700" lIns="91425" spcFirstLastPara="1" rIns="91425" wrap="square" tIns="45700">
            <a:noAutofit/>
          </a:bodyPr>
          <a:lstStyle/>
          <a:p>
            <a:pPr indent="-317500" lvl="0" marL="457200" rtl="0" algn="l">
              <a:lnSpc>
                <a:spcPct val="150000"/>
              </a:lnSpc>
              <a:spcBef>
                <a:spcPts val="1000"/>
              </a:spcBef>
              <a:spcAft>
                <a:spcPts val="0"/>
              </a:spcAft>
              <a:buSzPts val="1400"/>
              <a:buFont typeface="Montserrat"/>
              <a:buAutoNum type="arabicPeriod"/>
            </a:pPr>
            <a:r>
              <a:rPr lang="en-US" sz="1400">
                <a:latin typeface="Montserrat"/>
                <a:ea typeface="Montserrat"/>
                <a:cs typeface="Montserrat"/>
                <a:sym typeface="Montserrat"/>
              </a:rPr>
              <a:t>Be part of the story!</a:t>
            </a:r>
            <a:endParaRPr sz="1400">
              <a:latin typeface="Montserrat"/>
              <a:ea typeface="Montserrat"/>
              <a:cs typeface="Montserrat"/>
              <a:sym typeface="Montserrat"/>
            </a:endParaRPr>
          </a:p>
          <a:p>
            <a:pPr indent="-317500" lvl="0" marL="457200" rtl="0" algn="l">
              <a:lnSpc>
                <a:spcPct val="150000"/>
              </a:lnSpc>
              <a:spcBef>
                <a:spcPts val="0"/>
              </a:spcBef>
              <a:spcAft>
                <a:spcPts val="0"/>
              </a:spcAft>
              <a:buSzPts val="1400"/>
              <a:buFont typeface="Montserrat"/>
              <a:buAutoNum type="arabicPeriod"/>
            </a:pPr>
            <a:r>
              <a:rPr lang="en-US" sz="1400">
                <a:latin typeface="Montserrat"/>
                <a:ea typeface="Montserrat"/>
                <a:cs typeface="Montserrat"/>
                <a:sym typeface="Montserrat"/>
              </a:rPr>
              <a:t>Exposure of your brand: </a:t>
            </a:r>
            <a:r>
              <a:rPr lang="en-US" sz="1400">
                <a:latin typeface="Montserrat"/>
                <a:ea typeface="Montserrat"/>
                <a:cs typeface="Montserrat"/>
                <a:sym typeface="Montserrat"/>
              </a:rPr>
              <a:t>3000 copies of each poster; plus social media exposure</a:t>
            </a:r>
            <a:endParaRPr sz="1400">
              <a:latin typeface="Montserrat"/>
              <a:ea typeface="Montserrat"/>
              <a:cs typeface="Montserrat"/>
              <a:sym typeface="Montserrat"/>
            </a:endParaRPr>
          </a:p>
          <a:p>
            <a:pPr indent="-317500" lvl="0" marL="457200" rtl="0" algn="l">
              <a:lnSpc>
                <a:spcPct val="150000"/>
              </a:lnSpc>
              <a:spcBef>
                <a:spcPts val="0"/>
              </a:spcBef>
              <a:spcAft>
                <a:spcPts val="0"/>
              </a:spcAft>
              <a:buSzPts val="1400"/>
              <a:buFont typeface="Montserrat"/>
              <a:buAutoNum type="arabicPeriod"/>
            </a:pPr>
            <a:r>
              <a:rPr lang="en-US" sz="1400">
                <a:latin typeface="Montserrat"/>
                <a:ea typeface="Montserrat"/>
                <a:cs typeface="Montserrat"/>
                <a:sym typeface="Montserrat"/>
              </a:rPr>
              <a:t>Primary Target audience: (first point of contact)</a:t>
            </a:r>
            <a:endParaRPr sz="1400">
              <a:latin typeface="Montserrat"/>
              <a:ea typeface="Montserrat"/>
              <a:cs typeface="Montserrat"/>
              <a:sym typeface="Montserrat"/>
            </a:endParaRPr>
          </a:p>
          <a:p>
            <a:pPr indent="-317500" lvl="1" marL="914400" rtl="0" algn="l">
              <a:lnSpc>
                <a:spcPct val="150000"/>
              </a:lnSpc>
              <a:spcBef>
                <a:spcPts val="0"/>
              </a:spcBef>
              <a:spcAft>
                <a:spcPts val="0"/>
              </a:spcAft>
              <a:buSzPts val="1400"/>
              <a:buFont typeface="Montserrat"/>
              <a:buAutoNum type="alphaLcPeriod"/>
            </a:pPr>
            <a:r>
              <a:rPr lang="en-US" sz="1400">
                <a:latin typeface="Montserrat"/>
                <a:ea typeface="Montserrat"/>
                <a:cs typeface="Montserrat"/>
                <a:sym typeface="Montserrat"/>
              </a:rPr>
              <a:t>Industry (socials and magazines) - (</a:t>
            </a:r>
            <a:r>
              <a:rPr i="1" lang="en-US" sz="1400">
                <a:solidFill>
                  <a:srgbClr val="FF0000"/>
                </a:solidFill>
                <a:latin typeface="Montserrat"/>
                <a:ea typeface="Montserrat"/>
                <a:cs typeface="Montserrat"/>
                <a:sym typeface="Montserrat"/>
              </a:rPr>
              <a:t>Industry are our first point of contact who then take to schools)</a:t>
            </a:r>
            <a:endParaRPr i="1" sz="1400">
              <a:solidFill>
                <a:srgbClr val="FF0000"/>
              </a:solidFill>
              <a:latin typeface="Montserrat"/>
              <a:ea typeface="Montserrat"/>
              <a:cs typeface="Montserrat"/>
              <a:sym typeface="Montserrat"/>
            </a:endParaRPr>
          </a:p>
          <a:p>
            <a:pPr indent="-317500" lvl="0" marL="457200" rtl="0" algn="l">
              <a:lnSpc>
                <a:spcPct val="150000"/>
              </a:lnSpc>
              <a:spcBef>
                <a:spcPts val="0"/>
              </a:spcBef>
              <a:spcAft>
                <a:spcPts val="0"/>
              </a:spcAft>
              <a:buSzPts val="1400"/>
              <a:buFont typeface="Montserrat"/>
              <a:buAutoNum type="arabicPeriod"/>
            </a:pPr>
            <a:r>
              <a:rPr lang="en-US" sz="1400">
                <a:latin typeface="Montserrat"/>
                <a:ea typeface="Montserrat"/>
                <a:cs typeface="Montserrat"/>
                <a:sym typeface="Montserrat"/>
              </a:rPr>
              <a:t>Secondary Target audience: </a:t>
            </a:r>
            <a:r>
              <a:rPr i="1" lang="en-US" sz="1400">
                <a:solidFill>
                  <a:srgbClr val="FF0000"/>
                </a:solidFill>
                <a:latin typeface="Montserrat"/>
                <a:ea typeface="Montserrat"/>
                <a:cs typeface="Montserrat"/>
                <a:sym typeface="Montserrat"/>
              </a:rPr>
              <a:t>(we are working with schools to build our content into lesson plans)</a:t>
            </a:r>
            <a:endParaRPr i="1" sz="1400">
              <a:solidFill>
                <a:srgbClr val="FF0000"/>
              </a:solidFill>
              <a:latin typeface="Montserrat"/>
              <a:ea typeface="Montserrat"/>
              <a:cs typeface="Montserrat"/>
              <a:sym typeface="Montserrat"/>
            </a:endParaRPr>
          </a:p>
          <a:p>
            <a:pPr indent="-317500" lvl="1" marL="914400" rtl="0" algn="l">
              <a:lnSpc>
                <a:spcPct val="150000"/>
              </a:lnSpc>
              <a:spcBef>
                <a:spcPts val="0"/>
              </a:spcBef>
              <a:spcAft>
                <a:spcPts val="0"/>
              </a:spcAft>
              <a:buSzPts val="1400"/>
              <a:buFont typeface="Montserrat"/>
              <a:buAutoNum type="alphaLcPeriod"/>
            </a:pPr>
            <a:r>
              <a:rPr lang="en-US" sz="1400">
                <a:latin typeface="Montserrat"/>
                <a:ea typeface="Montserrat"/>
                <a:cs typeface="Montserrat"/>
                <a:sym typeface="Montserrat"/>
              </a:rPr>
              <a:t>Children</a:t>
            </a:r>
            <a:r>
              <a:rPr lang="en-US" sz="1400">
                <a:latin typeface="Montserrat"/>
                <a:ea typeface="Montserrat"/>
                <a:cs typeface="Montserrat"/>
                <a:sym typeface="Montserrat"/>
              </a:rPr>
              <a:t> 6-12 years (schools)</a:t>
            </a:r>
            <a:endParaRPr sz="1400">
              <a:latin typeface="Montserrat"/>
              <a:ea typeface="Montserrat"/>
              <a:cs typeface="Montserrat"/>
              <a:sym typeface="Montserrat"/>
            </a:endParaRPr>
          </a:p>
          <a:p>
            <a:pPr indent="-317500" lvl="1" marL="914400" rtl="0" algn="l">
              <a:lnSpc>
                <a:spcPct val="150000"/>
              </a:lnSpc>
              <a:spcBef>
                <a:spcPts val="0"/>
              </a:spcBef>
              <a:spcAft>
                <a:spcPts val="0"/>
              </a:spcAft>
              <a:buSzPts val="1400"/>
              <a:buFont typeface="Montserrat"/>
              <a:buAutoNum type="alphaLcPeriod"/>
            </a:pPr>
            <a:r>
              <a:rPr lang="en-US" sz="1400">
                <a:latin typeface="Montserrat"/>
                <a:ea typeface="Montserrat"/>
                <a:cs typeface="Montserrat"/>
                <a:sym typeface="Montserrat"/>
              </a:rPr>
              <a:t>Teachers/ Parents (National Geographic for Kids)</a:t>
            </a:r>
            <a:endParaRPr sz="1400">
              <a:latin typeface="Montserrat"/>
              <a:ea typeface="Montserrat"/>
              <a:cs typeface="Montserrat"/>
              <a:sym typeface="Montserrat"/>
            </a:endParaRPr>
          </a:p>
          <a:p>
            <a:pPr indent="-317500" lvl="0" marL="457200" rtl="0" algn="l">
              <a:lnSpc>
                <a:spcPct val="150000"/>
              </a:lnSpc>
              <a:spcBef>
                <a:spcPts val="0"/>
              </a:spcBef>
              <a:spcAft>
                <a:spcPts val="0"/>
              </a:spcAft>
              <a:buSzPts val="1400"/>
              <a:buFont typeface="Montserrat"/>
              <a:buAutoNum type="arabicPeriod"/>
            </a:pPr>
            <a:r>
              <a:rPr lang="en-US" sz="1400">
                <a:latin typeface="Montserrat"/>
                <a:ea typeface="Montserrat"/>
                <a:cs typeface="Montserrat"/>
                <a:sym typeface="Montserrat"/>
              </a:rPr>
              <a:t>Sponsor are seen as promoting the Industry - </a:t>
            </a:r>
            <a:r>
              <a:rPr lang="en-US" sz="1400">
                <a:latin typeface="Montserrat"/>
                <a:ea typeface="Montserrat"/>
                <a:cs typeface="Montserrat"/>
                <a:sym typeface="Montserrat"/>
              </a:rPr>
              <a:t>wellbeing</a:t>
            </a:r>
            <a:r>
              <a:rPr lang="en-US" sz="1400">
                <a:latin typeface="Montserrat"/>
                <a:ea typeface="Montserrat"/>
                <a:cs typeface="Montserrat"/>
                <a:sym typeface="Montserrat"/>
              </a:rPr>
              <a:t> - being part of the community </a:t>
            </a:r>
            <a:endParaRPr sz="1400">
              <a:latin typeface="Montserrat"/>
              <a:ea typeface="Montserrat"/>
              <a:cs typeface="Montserrat"/>
              <a:sym typeface="Montserrat"/>
            </a:endParaRPr>
          </a:p>
          <a:p>
            <a:pPr indent="-317500" lvl="0" marL="457200" rtl="0" algn="l">
              <a:lnSpc>
                <a:spcPct val="150000"/>
              </a:lnSpc>
              <a:spcBef>
                <a:spcPts val="0"/>
              </a:spcBef>
              <a:spcAft>
                <a:spcPts val="0"/>
              </a:spcAft>
              <a:buSzPts val="1400"/>
              <a:buFont typeface="Montserrat"/>
              <a:buAutoNum type="arabicPeriod"/>
            </a:pPr>
            <a:r>
              <a:rPr lang="en-US" sz="1400" u="sng">
                <a:solidFill>
                  <a:schemeClr val="hlink"/>
                </a:solidFill>
                <a:latin typeface="Montserrat"/>
                <a:ea typeface="Montserrat"/>
                <a:cs typeface="Montserrat"/>
                <a:sym typeface="Montserrat"/>
                <a:hlinkClick r:id="rId3"/>
              </a:rPr>
              <a:t>Target audience becomes </a:t>
            </a:r>
            <a:r>
              <a:rPr lang="en-US" sz="1400" u="sng">
                <a:solidFill>
                  <a:schemeClr val="hlink"/>
                </a:solidFill>
                <a:latin typeface="Montserrat"/>
                <a:ea typeface="Montserrat"/>
                <a:cs typeface="Montserrat"/>
                <a:sym typeface="Montserrat"/>
                <a:hlinkClick r:id="rId4"/>
              </a:rPr>
              <a:t>emotionally</a:t>
            </a:r>
            <a:r>
              <a:rPr lang="en-US" sz="1400" u="sng">
                <a:solidFill>
                  <a:schemeClr val="hlink"/>
                </a:solidFill>
                <a:latin typeface="Montserrat"/>
                <a:ea typeface="Montserrat"/>
                <a:cs typeface="Montserrat"/>
                <a:sym typeface="Montserrat"/>
                <a:hlinkClick r:id="rId5"/>
              </a:rPr>
              <a:t> connected to </a:t>
            </a:r>
            <a:r>
              <a:rPr lang="en-US" sz="1400">
                <a:latin typeface="Montserrat"/>
                <a:ea typeface="Montserrat"/>
                <a:cs typeface="Montserrat"/>
                <a:sym typeface="Montserrat"/>
              </a:rPr>
              <a:t>Get Kids into Survey through Cartoons</a:t>
            </a:r>
            <a:endParaRPr sz="1400">
              <a:latin typeface="Montserrat"/>
              <a:ea typeface="Montserrat"/>
              <a:cs typeface="Montserrat"/>
              <a:sym typeface="Montserrat"/>
            </a:endParaRPr>
          </a:p>
          <a:p>
            <a:pPr indent="-317500" lvl="0" marL="457200" rtl="0" algn="l">
              <a:lnSpc>
                <a:spcPct val="150000"/>
              </a:lnSpc>
              <a:spcBef>
                <a:spcPts val="0"/>
              </a:spcBef>
              <a:spcAft>
                <a:spcPts val="0"/>
              </a:spcAft>
              <a:buSzPts val="1400"/>
              <a:buFont typeface="Montserrat"/>
              <a:buAutoNum type="arabicPeriod"/>
            </a:pPr>
            <a:r>
              <a:rPr lang="en-US" sz="1400" u="sng">
                <a:solidFill>
                  <a:schemeClr val="hlink"/>
                </a:solidFill>
                <a:latin typeface="Montserrat"/>
                <a:ea typeface="Montserrat"/>
                <a:cs typeface="Montserrat"/>
                <a:sym typeface="Montserrat"/>
                <a:hlinkClick r:id="rId6"/>
              </a:rPr>
              <a:t>Characters </a:t>
            </a:r>
            <a:r>
              <a:rPr lang="en-US" sz="1400">
                <a:latin typeface="Montserrat"/>
                <a:ea typeface="Montserrat"/>
                <a:cs typeface="Montserrat"/>
                <a:sym typeface="Montserrat"/>
              </a:rPr>
              <a:t>are built into the story and are a way for Industry to build a </a:t>
            </a:r>
            <a:r>
              <a:rPr lang="en-US" sz="1400">
                <a:latin typeface="Montserrat"/>
                <a:ea typeface="Montserrat"/>
                <a:cs typeface="Montserrat"/>
                <a:sym typeface="Montserrat"/>
              </a:rPr>
              <a:t>visible</a:t>
            </a:r>
            <a:r>
              <a:rPr lang="en-US" sz="1400">
                <a:latin typeface="Montserrat"/>
                <a:ea typeface="Montserrat"/>
                <a:cs typeface="Montserrat"/>
                <a:sym typeface="Montserrat"/>
              </a:rPr>
              <a:t> strong brand (simple)</a:t>
            </a:r>
            <a:endParaRPr sz="1400">
              <a:latin typeface="Montserrat"/>
              <a:ea typeface="Montserrat"/>
              <a:cs typeface="Montserrat"/>
              <a:sym typeface="Montserrat"/>
            </a:endParaRPr>
          </a:p>
          <a:p>
            <a:pPr indent="-317500" lvl="0" marL="457200" rtl="0" algn="l">
              <a:lnSpc>
                <a:spcPct val="150000"/>
              </a:lnSpc>
              <a:spcBef>
                <a:spcPts val="0"/>
              </a:spcBef>
              <a:spcAft>
                <a:spcPts val="0"/>
              </a:spcAft>
              <a:buSzPts val="1400"/>
              <a:buFont typeface="Montserrat"/>
              <a:buAutoNum type="arabicPeriod"/>
            </a:pPr>
            <a:r>
              <a:rPr lang="en-US" sz="1400">
                <a:latin typeface="Montserrat"/>
                <a:ea typeface="Montserrat"/>
                <a:cs typeface="Montserrat"/>
                <a:sym typeface="Montserrat"/>
              </a:rPr>
              <a:t>Characters not only </a:t>
            </a:r>
            <a:r>
              <a:rPr lang="en-US" sz="1400">
                <a:latin typeface="Montserrat"/>
                <a:ea typeface="Montserrat"/>
                <a:cs typeface="Montserrat"/>
                <a:sym typeface="Montserrat"/>
              </a:rPr>
              <a:t>subconsciously</a:t>
            </a:r>
            <a:r>
              <a:rPr lang="en-US" sz="1400">
                <a:latin typeface="Montserrat"/>
                <a:ea typeface="Montserrat"/>
                <a:cs typeface="Montserrat"/>
                <a:sym typeface="Montserrat"/>
              </a:rPr>
              <a:t> build your brand with the child thus </a:t>
            </a:r>
            <a:r>
              <a:rPr lang="en-US" sz="1400">
                <a:latin typeface="Montserrat"/>
                <a:ea typeface="Montserrat"/>
                <a:cs typeface="Montserrat"/>
                <a:sym typeface="Montserrat"/>
              </a:rPr>
              <a:t>remember</a:t>
            </a:r>
            <a:r>
              <a:rPr lang="en-US" sz="1400">
                <a:latin typeface="Montserrat"/>
                <a:ea typeface="Montserrat"/>
                <a:cs typeface="Montserrat"/>
                <a:sym typeface="Montserrat"/>
              </a:rPr>
              <a:t> your brand in the future but they become easily </a:t>
            </a:r>
            <a:r>
              <a:rPr lang="en-US" sz="1400">
                <a:latin typeface="Montserrat"/>
                <a:ea typeface="Montserrat"/>
                <a:cs typeface="Montserrat"/>
                <a:sym typeface="Montserrat"/>
              </a:rPr>
              <a:t>identifiable</a:t>
            </a:r>
            <a:r>
              <a:rPr lang="en-US" sz="1400">
                <a:latin typeface="Montserrat"/>
                <a:ea typeface="Montserrat"/>
                <a:cs typeface="Montserrat"/>
                <a:sym typeface="Montserrat"/>
              </a:rPr>
              <a:t> with your target audience (surveyors, land owners, </a:t>
            </a:r>
            <a:r>
              <a:rPr lang="en-US" sz="1400">
                <a:latin typeface="Montserrat"/>
                <a:ea typeface="Montserrat"/>
                <a:cs typeface="Montserrat"/>
                <a:sym typeface="Montserrat"/>
              </a:rPr>
              <a:t>manufacturers</a:t>
            </a:r>
            <a:r>
              <a:rPr lang="en-US" sz="1400">
                <a:latin typeface="Montserrat"/>
                <a:ea typeface="Montserrat"/>
                <a:cs typeface="Montserrat"/>
                <a:sym typeface="Montserrat"/>
              </a:rPr>
              <a:t>… etc)</a:t>
            </a:r>
            <a:endParaRPr sz="1400">
              <a:latin typeface="Montserrat"/>
              <a:ea typeface="Montserrat"/>
              <a:cs typeface="Montserrat"/>
              <a:sym typeface="Montserrat"/>
            </a:endParaRPr>
          </a:p>
          <a:p>
            <a:pPr indent="-317500" lvl="0" marL="457200" rtl="0" algn="l">
              <a:lnSpc>
                <a:spcPct val="150000"/>
              </a:lnSpc>
              <a:spcBef>
                <a:spcPts val="0"/>
              </a:spcBef>
              <a:spcAft>
                <a:spcPts val="0"/>
              </a:spcAft>
              <a:buSzPts val="1400"/>
              <a:buFont typeface="Montserrat"/>
              <a:buAutoNum type="arabicPeriod"/>
            </a:pPr>
            <a:r>
              <a:rPr lang="en-US" sz="1400">
                <a:latin typeface="Montserrat"/>
                <a:ea typeface="Montserrat"/>
                <a:cs typeface="Montserrat"/>
                <a:sym typeface="Montserrat"/>
              </a:rPr>
              <a:t>Get Kids into Survey are a means to market the industry through connections and marketing skills</a:t>
            </a:r>
            <a:endParaRPr sz="1400">
              <a:latin typeface="Montserrat"/>
              <a:ea typeface="Montserrat"/>
              <a:cs typeface="Montserrat"/>
              <a:sym typeface="Montserrat"/>
            </a:endParaRPr>
          </a:p>
          <a:p>
            <a:pPr indent="0" lvl="0" marL="457200" rtl="0" algn="l">
              <a:lnSpc>
                <a:spcPct val="150000"/>
              </a:lnSpc>
              <a:spcBef>
                <a:spcPts val="1000"/>
              </a:spcBef>
              <a:spcAft>
                <a:spcPts val="0"/>
              </a:spcAft>
              <a:buNone/>
            </a:pPr>
            <a:r>
              <a:t/>
            </a:r>
            <a:endParaRPr i="1" sz="1400">
              <a:latin typeface="Montserrat"/>
              <a:ea typeface="Montserrat"/>
              <a:cs typeface="Montserrat"/>
              <a:sym typeface="Montserrat"/>
            </a:endParaRPr>
          </a:p>
        </p:txBody>
      </p:sp>
      <p:sp>
        <p:nvSpPr>
          <p:cNvPr id="154" name="Google Shape;154;p20"/>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457200" rtl="0" algn="l">
              <a:spcBef>
                <a:spcPts val="0"/>
              </a:spcBef>
              <a:spcAft>
                <a:spcPts val="0"/>
              </a:spcAft>
              <a:buNone/>
            </a:pPr>
            <a:r>
              <a:rPr b="1" lang="en-US"/>
              <a:t>Benefits to sponsors</a:t>
            </a:r>
            <a:endParaRPr b="1"/>
          </a:p>
        </p:txBody>
      </p:sp>
      <p:pic>
        <p:nvPicPr>
          <p:cNvPr descr="../Dropbox/Screenshots/Screenshot%202018-11-16%2009.55.50.png" id="155" name="Google Shape;155;p20"/>
          <p:cNvPicPr preferRelativeResize="0"/>
          <p:nvPr/>
        </p:nvPicPr>
        <p:blipFill rotWithShape="1">
          <a:blip r:embed="rId7">
            <a:alphaModFix/>
          </a:blip>
          <a:srcRect b="17622" l="21792" r="21440" t="16941"/>
          <a:stretch/>
        </p:blipFill>
        <p:spPr>
          <a:xfrm>
            <a:off x="9405990" y="104931"/>
            <a:ext cx="2241366" cy="2120759"/>
          </a:xfrm>
          <a:prstGeom prst="rect">
            <a:avLst/>
          </a:prstGeom>
          <a:noFill/>
          <a:ln>
            <a:noFill/>
          </a:ln>
        </p:spPr>
      </p:pic>
      <p:sp>
        <p:nvSpPr>
          <p:cNvPr id="156" name="Google Shape;156;p20"/>
          <p:cNvSpPr txBox="1"/>
          <p:nvPr/>
        </p:nvSpPr>
        <p:spPr>
          <a:xfrm>
            <a:off x="408975" y="6311625"/>
            <a:ext cx="11686800" cy="3849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1000"/>
              </a:spcBef>
              <a:spcAft>
                <a:spcPts val="0"/>
              </a:spcAft>
              <a:buNone/>
            </a:pPr>
            <a:r>
              <a:rPr lang="en-US" u="sng">
                <a:solidFill>
                  <a:schemeClr val="hlink"/>
                </a:solidFill>
                <a:latin typeface="Montserrat"/>
                <a:ea typeface="Montserrat"/>
                <a:cs typeface="Montserrat"/>
                <a:sym typeface="Montserrat"/>
                <a:hlinkClick r:id="rId8"/>
              </a:rPr>
              <a:t>Elaine Ball</a:t>
            </a:r>
            <a:r>
              <a:rPr lang="en-US">
                <a:solidFill>
                  <a:schemeClr val="dk1"/>
                </a:solidFill>
                <a:latin typeface="Montserrat"/>
                <a:ea typeface="Montserrat"/>
                <a:cs typeface="Montserrat"/>
                <a:sym typeface="Montserrat"/>
              </a:rPr>
              <a:t> </a:t>
            </a:r>
            <a:r>
              <a:rPr lang="en-US" u="sng">
                <a:solidFill>
                  <a:schemeClr val="hlink"/>
                </a:solidFill>
                <a:latin typeface="Montserrat"/>
                <a:ea typeface="Montserrat"/>
                <a:cs typeface="Montserrat"/>
                <a:sym typeface="Montserrat"/>
                <a:hlinkClick r:id="rId9"/>
              </a:rPr>
              <a:t>elaine@elaineball.co.uk</a:t>
            </a:r>
            <a:r>
              <a:rPr lang="en-US">
                <a:solidFill>
                  <a:schemeClr val="dk1"/>
                </a:solidFill>
                <a:latin typeface="Montserrat"/>
                <a:ea typeface="Montserrat"/>
                <a:cs typeface="Montserrat"/>
                <a:sym typeface="Montserrat"/>
              </a:rPr>
              <a:t> Tel:  +44 (0) 7825-517-850 | Get Kids into Survey is a Registered Trademark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Google Shape;161;p21"/>
          <p:cNvSpPr txBox="1"/>
          <p:nvPr>
            <p:ph type="title"/>
          </p:nvPr>
        </p:nvSpPr>
        <p:spPr>
          <a:xfrm>
            <a:off x="608379" y="132280"/>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Arial"/>
              <a:buNone/>
            </a:pPr>
            <a:r>
              <a:rPr b="1" lang="en-US">
                <a:latin typeface="Montserrat"/>
                <a:ea typeface="Montserrat"/>
                <a:cs typeface="Montserrat"/>
                <a:sym typeface="Montserrat"/>
              </a:rPr>
              <a:t>GKiS Distributors &amp; Ambassadors</a:t>
            </a:r>
            <a:endParaRPr b="1">
              <a:latin typeface="Montserrat"/>
              <a:ea typeface="Montserrat"/>
              <a:cs typeface="Montserrat"/>
              <a:sym typeface="Montserrat"/>
            </a:endParaRPr>
          </a:p>
        </p:txBody>
      </p:sp>
      <p:pic>
        <p:nvPicPr>
          <p:cNvPr descr="../Dropbox/Screenshots/Screenshot%202018-11-16%2009.55.50.png" id="162" name="Google Shape;162;p21"/>
          <p:cNvPicPr preferRelativeResize="0"/>
          <p:nvPr/>
        </p:nvPicPr>
        <p:blipFill rotWithShape="1">
          <a:blip r:embed="rId3">
            <a:alphaModFix/>
          </a:blip>
          <a:srcRect b="17622" l="21794" r="21439" t="16943"/>
          <a:stretch/>
        </p:blipFill>
        <p:spPr>
          <a:xfrm>
            <a:off x="2644622" y="1165023"/>
            <a:ext cx="1731241" cy="1664731"/>
          </a:xfrm>
          <a:prstGeom prst="rect">
            <a:avLst/>
          </a:prstGeom>
          <a:noFill/>
          <a:ln>
            <a:noFill/>
          </a:ln>
        </p:spPr>
      </p:pic>
      <p:pic>
        <p:nvPicPr>
          <p:cNvPr id="163" name="Google Shape;163;p21"/>
          <p:cNvPicPr preferRelativeResize="0"/>
          <p:nvPr/>
        </p:nvPicPr>
        <p:blipFill rotWithShape="1">
          <a:blip r:embed="rId4">
            <a:alphaModFix/>
          </a:blip>
          <a:srcRect b="9929" l="0" r="0" t="14035"/>
          <a:stretch/>
        </p:blipFill>
        <p:spPr>
          <a:xfrm>
            <a:off x="331588" y="4751160"/>
            <a:ext cx="1720917" cy="1308489"/>
          </a:xfrm>
          <a:prstGeom prst="rect">
            <a:avLst/>
          </a:prstGeom>
          <a:noFill/>
          <a:ln>
            <a:noFill/>
          </a:ln>
        </p:spPr>
      </p:pic>
      <p:pic>
        <p:nvPicPr>
          <p:cNvPr id="164" name="Google Shape;164;p21"/>
          <p:cNvPicPr preferRelativeResize="0"/>
          <p:nvPr/>
        </p:nvPicPr>
        <p:blipFill rotWithShape="1">
          <a:blip r:embed="rId5">
            <a:alphaModFix/>
          </a:blip>
          <a:srcRect b="0" l="0" r="0" t="0"/>
          <a:stretch/>
        </p:blipFill>
        <p:spPr>
          <a:xfrm>
            <a:off x="10290873" y="4929296"/>
            <a:ext cx="1731250" cy="1731231"/>
          </a:xfrm>
          <a:prstGeom prst="rect">
            <a:avLst/>
          </a:prstGeom>
          <a:noFill/>
          <a:ln>
            <a:noFill/>
          </a:ln>
        </p:spPr>
      </p:pic>
      <p:pic>
        <p:nvPicPr>
          <p:cNvPr id="165" name="Google Shape;165;p21"/>
          <p:cNvPicPr preferRelativeResize="0"/>
          <p:nvPr/>
        </p:nvPicPr>
        <p:blipFill rotWithShape="1">
          <a:blip r:embed="rId6">
            <a:alphaModFix/>
          </a:blip>
          <a:srcRect b="0" l="0" r="0" t="0"/>
          <a:stretch/>
        </p:blipFill>
        <p:spPr>
          <a:xfrm>
            <a:off x="1125613" y="2493393"/>
            <a:ext cx="2159915" cy="2159915"/>
          </a:xfrm>
          <a:prstGeom prst="rect">
            <a:avLst/>
          </a:prstGeom>
          <a:noFill/>
          <a:ln>
            <a:noFill/>
          </a:ln>
        </p:spPr>
      </p:pic>
      <p:cxnSp>
        <p:nvCxnSpPr>
          <p:cNvPr id="166" name="Google Shape;166;p21"/>
          <p:cNvCxnSpPr/>
          <p:nvPr/>
        </p:nvCxnSpPr>
        <p:spPr>
          <a:xfrm flipH="1" rot="10800000">
            <a:off x="1201700" y="4300151"/>
            <a:ext cx="326565" cy="407518"/>
          </a:xfrm>
          <a:prstGeom prst="straightConnector1">
            <a:avLst/>
          </a:prstGeom>
          <a:noFill/>
          <a:ln cap="flat" cmpd="sng" w="19050">
            <a:solidFill>
              <a:schemeClr val="dk1"/>
            </a:solidFill>
            <a:prstDash val="solid"/>
            <a:miter lim="800000"/>
            <a:headEnd len="sm" w="sm" type="none"/>
            <a:tailEnd len="med" w="med" type="triangle"/>
          </a:ln>
        </p:spPr>
      </p:cxnSp>
      <p:cxnSp>
        <p:nvCxnSpPr>
          <p:cNvPr id="167" name="Google Shape;167;p21"/>
          <p:cNvCxnSpPr/>
          <p:nvPr/>
        </p:nvCxnSpPr>
        <p:spPr>
          <a:xfrm rot="10800000">
            <a:off x="5259494" y="4350035"/>
            <a:ext cx="288079" cy="376456"/>
          </a:xfrm>
          <a:prstGeom prst="straightConnector1">
            <a:avLst/>
          </a:prstGeom>
          <a:noFill/>
          <a:ln cap="flat" cmpd="sng" w="19050">
            <a:solidFill>
              <a:schemeClr val="dk1"/>
            </a:solidFill>
            <a:prstDash val="solid"/>
            <a:miter lim="800000"/>
            <a:headEnd len="sm" w="sm" type="none"/>
            <a:tailEnd len="med" w="med" type="triangle"/>
          </a:ln>
        </p:spPr>
      </p:cxnSp>
      <p:cxnSp>
        <p:nvCxnSpPr>
          <p:cNvPr id="168" name="Google Shape;168;p21"/>
          <p:cNvCxnSpPr/>
          <p:nvPr/>
        </p:nvCxnSpPr>
        <p:spPr>
          <a:xfrm rot="10800000">
            <a:off x="2501054" y="4338347"/>
            <a:ext cx="141598" cy="367968"/>
          </a:xfrm>
          <a:prstGeom prst="straightConnector1">
            <a:avLst/>
          </a:prstGeom>
          <a:noFill/>
          <a:ln cap="flat" cmpd="sng" w="19050">
            <a:solidFill>
              <a:schemeClr val="dk1"/>
            </a:solidFill>
            <a:prstDash val="solid"/>
            <a:miter lim="800000"/>
            <a:headEnd len="sm" w="sm" type="none"/>
            <a:tailEnd len="med" w="med" type="triangle"/>
          </a:ln>
        </p:spPr>
      </p:cxnSp>
      <p:sp>
        <p:nvSpPr>
          <p:cNvPr id="169" name="Google Shape;169;p21"/>
          <p:cNvSpPr txBox="1"/>
          <p:nvPr/>
        </p:nvSpPr>
        <p:spPr>
          <a:xfrm>
            <a:off x="6779579" y="3349822"/>
            <a:ext cx="4250700" cy="23082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15000"/>
              </a:lnSpc>
              <a:spcBef>
                <a:spcPts val="0"/>
              </a:spcBef>
              <a:spcAft>
                <a:spcPts val="0"/>
              </a:spcAft>
              <a:buClr>
                <a:schemeClr val="dk1"/>
              </a:buClr>
              <a:buSzPts val="1800"/>
              <a:buFont typeface="Montserrat"/>
              <a:buChar char="●"/>
            </a:pPr>
            <a:r>
              <a:rPr lang="en-US" sz="1800">
                <a:solidFill>
                  <a:schemeClr val="dk1"/>
                </a:solidFill>
                <a:latin typeface="Montserrat"/>
                <a:ea typeface="Montserrat"/>
                <a:cs typeface="Montserrat"/>
                <a:sym typeface="Montserrat"/>
              </a:rPr>
              <a:t>GKiS Team look after </a:t>
            </a:r>
            <a:r>
              <a:rPr lang="en-US" sz="1800">
                <a:solidFill>
                  <a:schemeClr val="dk1"/>
                </a:solidFill>
                <a:latin typeface="Montserrat"/>
                <a:ea typeface="Montserrat"/>
                <a:cs typeface="Montserrat"/>
                <a:sym typeface="Montserrat"/>
              </a:rPr>
              <a:t>Distributors</a:t>
            </a:r>
            <a:endParaRPr sz="1800">
              <a:latin typeface="Montserrat"/>
              <a:ea typeface="Montserrat"/>
              <a:cs typeface="Montserrat"/>
              <a:sym typeface="Montserrat"/>
            </a:endParaRPr>
          </a:p>
          <a:p>
            <a:pPr indent="-285750" lvl="0" marL="285750" marR="0" rtl="0" algn="l">
              <a:lnSpc>
                <a:spcPct val="115000"/>
              </a:lnSpc>
              <a:spcBef>
                <a:spcPts val="0"/>
              </a:spcBef>
              <a:spcAft>
                <a:spcPts val="0"/>
              </a:spcAft>
              <a:buClr>
                <a:schemeClr val="dk1"/>
              </a:buClr>
              <a:buSzPts val="1800"/>
              <a:buFont typeface="Montserrat"/>
              <a:buChar char="●"/>
            </a:pPr>
            <a:r>
              <a:rPr lang="en-US" sz="1800">
                <a:solidFill>
                  <a:schemeClr val="dk1"/>
                </a:solidFill>
                <a:latin typeface="Montserrat"/>
                <a:ea typeface="Montserrat"/>
                <a:cs typeface="Montserrat"/>
                <a:sym typeface="Montserrat"/>
              </a:rPr>
              <a:t>Distributors</a:t>
            </a:r>
            <a:r>
              <a:rPr lang="en-US" sz="1800">
                <a:solidFill>
                  <a:schemeClr val="dk1"/>
                </a:solidFill>
                <a:latin typeface="Montserrat"/>
                <a:ea typeface="Montserrat"/>
                <a:cs typeface="Montserrat"/>
                <a:sym typeface="Montserrat"/>
              </a:rPr>
              <a:t> to feed into GKiS</a:t>
            </a:r>
            <a:endParaRPr sz="1800">
              <a:solidFill>
                <a:schemeClr val="dk1"/>
              </a:solidFill>
              <a:latin typeface="Montserrat"/>
              <a:ea typeface="Montserrat"/>
              <a:cs typeface="Montserrat"/>
              <a:sym typeface="Montserrat"/>
            </a:endParaRPr>
          </a:p>
          <a:p>
            <a:pPr indent="-285750" lvl="0" marL="285750" marR="0" rtl="0" algn="l">
              <a:lnSpc>
                <a:spcPct val="115000"/>
              </a:lnSpc>
              <a:spcBef>
                <a:spcPts val="0"/>
              </a:spcBef>
              <a:spcAft>
                <a:spcPts val="0"/>
              </a:spcAft>
              <a:buClr>
                <a:schemeClr val="dk1"/>
              </a:buClr>
              <a:buSzPts val="1800"/>
              <a:buFont typeface="Montserrat"/>
              <a:buChar char="●"/>
            </a:pPr>
            <a:r>
              <a:rPr lang="en-US" sz="1800">
                <a:solidFill>
                  <a:schemeClr val="dk1"/>
                </a:solidFill>
                <a:latin typeface="Montserrat"/>
                <a:ea typeface="Montserrat"/>
                <a:cs typeface="Montserrat"/>
                <a:sym typeface="Montserrat"/>
              </a:rPr>
              <a:t>Distributors</a:t>
            </a:r>
            <a:r>
              <a:rPr lang="en-US" sz="1800">
                <a:solidFill>
                  <a:schemeClr val="dk1"/>
                </a:solidFill>
                <a:latin typeface="Montserrat"/>
                <a:ea typeface="Montserrat"/>
                <a:cs typeface="Montserrat"/>
                <a:sym typeface="Montserrat"/>
              </a:rPr>
              <a:t> look after Ambassadors</a:t>
            </a:r>
            <a:endParaRPr sz="1800">
              <a:latin typeface="Montserrat"/>
              <a:ea typeface="Montserrat"/>
              <a:cs typeface="Montserrat"/>
              <a:sym typeface="Montserrat"/>
            </a:endParaRPr>
          </a:p>
          <a:p>
            <a:pPr indent="-285750" lvl="0" marL="285750" marR="0" rtl="0" algn="l">
              <a:lnSpc>
                <a:spcPct val="115000"/>
              </a:lnSpc>
              <a:spcBef>
                <a:spcPts val="0"/>
              </a:spcBef>
              <a:spcAft>
                <a:spcPts val="0"/>
              </a:spcAft>
              <a:buClr>
                <a:schemeClr val="dk1"/>
              </a:buClr>
              <a:buSzPts val="1800"/>
              <a:buFont typeface="Montserrat"/>
              <a:buChar char="●"/>
            </a:pPr>
            <a:r>
              <a:rPr lang="en-US" sz="1800">
                <a:solidFill>
                  <a:schemeClr val="dk1"/>
                </a:solidFill>
                <a:latin typeface="Montserrat"/>
                <a:ea typeface="Montserrat"/>
                <a:cs typeface="Montserrat"/>
                <a:sym typeface="Montserrat"/>
              </a:rPr>
              <a:t>Ambassadors feed into Distributors</a:t>
            </a:r>
            <a:endParaRPr sz="1800">
              <a:latin typeface="Montserrat"/>
              <a:ea typeface="Montserrat"/>
              <a:cs typeface="Montserrat"/>
              <a:sym typeface="Montserrat"/>
            </a:endParaRPr>
          </a:p>
          <a:p>
            <a:pPr indent="-171450" lvl="0" marL="285750" marR="0" rtl="0" algn="l">
              <a:spcBef>
                <a:spcPts val="0"/>
              </a:spcBef>
              <a:spcAft>
                <a:spcPts val="0"/>
              </a:spcAft>
              <a:buClr>
                <a:schemeClr val="dk1"/>
              </a:buClr>
              <a:buSzPts val="1800"/>
              <a:buFont typeface="Arial"/>
              <a:buNone/>
            </a:pPr>
            <a:r>
              <a:t/>
            </a:r>
            <a:endParaRPr b="1" sz="1800">
              <a:solidFill>
                <a:schemeClr val="dk1"/>
              </a:solidFill>
              <a:latin typeface="Arial"/>
              <a:ea typeface="Arial"/>
              <a:cs typeface="Arial"/>
              <a:sym typeface="Arial"/>
            </a:endParaRPr>
          </a:p>
        </p:txBody>
      </p:sp>
      <p:pic>
        <p:nvPicPr>
          <p:cNvPr id="170" name="Google Shape;170;p21"/>
          <p:cNvPicPr preferRelativeResize="0"/>
          <p:nvPr/>
        </p:nvPicPr>
        <p:blipFill rotWithShape="1">
          <a:blip r:embed="rId6">
            <a:alphaModFix/>
          </a:blip>
          <a:srcRect b="0" l="0" r="0" t="0"/>
          <a:stretch/>
        </p:blipFill>
        <p:spPr>
          <a:xfrm>
            <a:off x="3722843" y="2512713"/>
            <a:ext cx="2204750" cy="2204750"/>
          </a:xfrm>
          <a:prstGeom prst="rect">
            <a:avLst/>
          </a:prstGeom>
          <a:noFill/>
          <a:ln>
            <a:noFill/>
          </a:ln>
        </p:spPr>
      </p:pic>
      <p:pic>
        <p:nvPicPr>
          <p:cNvPr id="171" name="Google Shape;171;p21"/>
          <p:cNvPicPr preferRelativeResize="0"/>
          <p:nvPr/>
        </p:nvPicPr>
        <p:blipFill rotWithShape="1">
          <a:blip r:embed="rId4">
            <a:alphaModFix/>
          </a:blip>
          <a:srcRect b="9929" l="0" r="0" t="14035"/>
          <a:stretch/>
        </p:blipFill>
        <p:spPr>
          <a:xfrm>
            <a:off x="1888968" y="4717463"/>
            <a:ext cx="1720917" cy="1308489"/>
          </a:xfrm>
          <a:prstGeom prst="rect">
            <a:avLst/>
          </a:prstGeom>
          <a:noFill/>
          <a:ln>
            <a:noFill/>
          </a:ln>
        </p:spPr>
      </p:pic>
      <p:pic>
        <p:nvPicPr>
          <p:cNvPr id="172" name="Google Shape;172;p21"/>
          <p:cNvPicPr preferRelativeResize="0"/>
          <p:nvPr/>
        </p:nvPicPr>
        <p:blipFill rotWithShape="1">
          <a:blip r:embed="rId4">
            <a:alphaModFix/>
          </a:blip>
          <a:srcRect b="9929" l="0" r="0" t="14035"/>
          <a:stretch/>
        </p:blipFill>
        <p:spPr>
          <a:xfrm>
            <a:off x="3460276" y="4747678"/>
            <a:ext cx="1720917" cy="1308489"/>
          </a:xfrm>
          <a:prstGeom prst="rect">
            <a:avLst/>
          </a:prstGeom>
          <a:noFill/>
          <a:ln>
            <a:noFill/>
          </a:ln>
        </p:spPr>
      </p:pic>
      <p:pic>
        <p:nvPicPr>
          <p:cNvPr id="173" name="Google Shape;173;p21"/>
          <p:cNvPicPr preferRelativeResize="0"/>
          <p:nvPr/>
        </p:nvPicPr>
        <p:blipFill rotWithShape="1">
          <a:blip r:embed="rId4">
            <a:alphaModFix/>
          </a:blip>
          <a:srcRect b="9929" l="0" r="0" t="14035"/>
          <a:stretch/>
        </p:blipFill>
        <p:spPr>
          <a:xfrm>
            <a:off x="5058646" y="4710864"/>
            <a:ext cx="1720917" cy="1308489"/>
          </a:xfrm>
          <a:prstGeom prst="rect">
            <a:avLst/>
          </a:prstGeom>
          <a:noFill/>
          <a:ln>
            <a:noFill/>
          </a:ln>
        </p:spPr>
      </p:pic>
      <p:cxnSp>
        <p:nvCxnSpPr>
          <p:cNvPr id="174" name="Google Shape;174;p21"/>
          <p:cNvCxnSpPr/>
          <p:nvPr/>
        </p:nvCxnSpPr>
        <p:spPr>
          <a:xfrm flipH="1" rot="10800000">
            <a:off x="4287032" y="4350035"/>
            <a:ext cx="213668" cy="375314"/>
          </a:xfrm>
          <a:prstGeom prst="straightConnector1">
            <a:avLst/>
          </a:prstGeom>
          <a:noFill/>
          <a:ln cap="flat" cmpd="sng" w="19050">
            <a:solidFill>
              <a:schemeClr val="dk1"/>
            </a:solidFill>
            <a:prstDash val="solid"/>
            <a:miter lim="800000"/>
            <a:headEnd len="sm" w="sm" type="none"/>
            <a:tailEnd len="med" w="med" type="triangle"/>
          </a:ln>
        </p:spPr>
      </p:cxnSp>
      <p:cxnSp>
        <p:nvCxnSpPr>
          <p:cNvPr id="175" name="Google Shape;175;p21"/>
          <p:cNvCxnSpPr/>
          <p:nvPr/>
        </p:nvCxnSpPr>
        <p:spPr>
          <a:xfrm flipH="1" rot="10800000">
            <a:off x="2500427" y="2576570"/>
            <a:ext cx="284450" cy="269980"/>
          </a:xfrm>
          <a:prstGeom prst="straightConnector1">
            <a:avLst/>
          </a:prstGeom>
          <a:noFill/>
          <a:ln cap="flat" cmpd="sng" w="19050">
            <a:solidFill>
              <a:schemeClr val="dk1"/>
            </a:solidFill>
            <a:prstDash val="solid"/>
            <a:miter lim="800000"/>
            <a:headEnd len="sm" w="sm" type="none"/>
            <a:tailEnd len="med" w="med" type="triangle"/>
          </a:ln>
        </p:spPr>
      </p:cxnSp>
      <p:cxnSp>
        <p:nvCxnSpPr>
          <p:cNvPr id="176" name="Google Shape;176;p21"/>
          <p:cNvCxnSpPr/>
          <p:nvPr/>
        </p:nvCxnSpPr>
        <p:spPr>
          <a:xfrm rot="10800000">
            <a:off x="4233651" y="2556470"/>
            <a:ext cx="219341" cy="276103"/>
          </a:xfrm>
          <a:prstGeom prst="straightConnector1">
            <a:avLst/>
          </a:prstGeom>
          <a:noFill/>
          <a:ln cap="flat" cmpd="sng" w="19050">
            <a:solidFill>
              <a:schemeClr val="dk1"/>
            </a:solidFill>
            <a:prstDash val="solid"/>
            <a:miter lim="800000"/>
            <a:headEnd len="sm" w="sm" type="none"/>
            <a:tailEnd len="med" w="med" type="triangle"/>
          </a:ln>
        </p:spPr>
      </p:cxnSp>
      <p:sp>
        <p:nvSpPr>
          <p:cNvPr id="177" name="Google Shape;177;p21"/>
          <p:cNvSpPr txBox="1"/>
          <p:nvPr/>
        </p:nvSpPr>
        <p:spPr>
          <a:xfrm>
            <a:off x="5741225" y="1381825"/>
            <a:ext cx="5816700" cy="19680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b="1" lang="en-US" sz="1800" u="sng">
                <a:solidFill>
                  <a:srgbClr val="FF9900"/>
                </a:solidFill>
                <a:latin typeface="Montserrat"/>
                <a:ea typeface="Montserrat"/>
                <a:cs typeface="Montserrat"/>
                <a:sym typeface="Montserrat"/>
              </a:rPr>
              <a:t>Distributor:</a:t>
            </a:r>
            <a:r>
              <a:rPr lang="en-US" sz="1800">
                <a:solidFill>
                  <a:srgbClr val="FF9900"/>
                </a:solidFill>
                <a:latin typeface="Montserrat"/>
                <a:ea typeface="Montserrat"/>
                <a:cs typeface="Montserrat"/>
                <a:sym typeface="Montserrat"/>
              </a:rPr>
              <a:t> </a:t>
            </a:r>
            <a:r>
              <a:rPr lang="en-US" sz="1800">
                <a:solidFill>
                  <a:schemeClr val="dk1"/>
                </a:solidFill>
                <a:latin typeface="Montserrat"/>
                <a:ea typeface="Montserrat"/>
                <a:cs typeface="Montserrat"/>
                <a:sym typeface="Montserrat"/>
              </a:rPr>
              <a:t>Organization /Company or Person distributing our posters in their country/region</a:t>
            </a:r>
            <a:endParaRPr sz="18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rPr b="1" lang="en-US" sz="1800" u="sng">
                <a:solidFill>
                  <a:srgbClr val="FF9900"/>
                </a:solidFill>
                <a:latin typeface="Montserrat"/>
                <a:ea typeface="Montserrat"/>
                <a:cs typeface="Montserrat"/>
                <a:sym typeface="Montserrat"/>
              </a:rPr>
              <a:t>Brand Ambassador:</a:t>
            </a:r>
            <a:r>
              <a:rPr lang="en-US" sz="1800">
                <a:solidFill>
                  <a:srgbClr val="00B0F0"/>
                </a:solidFill>
                <a:latin typeface="Montserrat"/>
                <a:ea typeface="Montserrat"/>
                <a:cs typeface="Montserrat"/>
                <a:sym typeface="Montserrat"/>
              </a:rPr>
              <a:t> </a:t>
            </a:r>
            <a:r>
              <a:rPr lang="en-US" sz="1800">
                <a:solidFill>
                  <a:schemeClr val="dk1"/>
                </a:solidFill>
                <a:latin typeface="Montserrat"/>
                <a:ea typeface="Montserrat"/>
                <a:cs typeface="Montserrat"/>
                <a:sym typeface="Montserrat"/>
              </a:rPr>
              <a:t>Organisation / Company or Person representing GKiS in their local city/town/area/ society</a:t>
            </a:r>
            <a:endParaRPr sz="1800">
              <a:solidFill>
                <a:schemeClr val="dk1"/>
              </a:solidFill>
              <a:latin typeface="Montserrat"/>
              <a:ea typeface="Montserrat"/>
              <a:cs typeface="Montserrat"/>
              <a:sym typeface="Montserrat"/>
            </a:endParaRPr>
          </a:p>
        </p:txBody>
      </p:sp>
      <p:sp>
        <p:nvSpPr>
          <p:cNvPr id="178" name="Google Shape;178;p21"/>
          <p:cNvSpPr txBox="1"/>
          <p:nvPr/>
        </p:nvSpPr>
        <p:spPr>
          <a:xfrm>
            <a:off x="408975" y="6311625"/>
            <a:ext cx="11686800" cy="3849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1000"/>
              </a:spcBef>
              <a:spcAft>
                <a:spcPts val="0"/>
              </a:spcAft>
              <a:buNone/>
            </a:pPr>
            <a:r>
              <a:rPr lang="en-US" u="sng">
                <a:solidFill>
                  <a:schemeClr val="hlink"/>
                </a:solidFill>
                <a:latin typeface="Montserrat"/>
                <a:ea typeface="Montserrat"/>
                <a:cs typeface="Montserrat"/>
                <a:sym typeface="Montserrat"/>
                <a:hlinkClick r:id="rId7"/>
              </a:rPr>
              <a:t>Elaine Ball</a:t>
            </a:r>
            <a:r>
              <a:rPr lang="en-US">
                <a:solidFill>
                  <a:schemeClr val="dk1"/>
                </a:solidFill>
                <a:latin typeface="Montserrat"/>
                <a:ea typeface="Montserrat"/>
                <a:cs typeface="Montserrat"/>
                <a:sym typeface="Montserrat"/>
              </a:rPr>
              <a:t> </a:t>
            </a:r>
            <a:r>
              <a:rPr lang="en-US" u="sng">
                <a:solidFill>
                  <a:schemeClr val="hlink"/>
                </a:solidFill>
                <a:latin typeface="Montserrat"/>
                <a:ea typeface="Montserrat"/>
                <a:cs typeface="Montserrat"/>
                <a:sym typeface="Montserrat"/>
                <a:hlinkClick r:id="rId8"/>
              </a:rPr>
              <a:t>elaine@elaineball.co.uk</a:t>
            </a:r>
            <a:r>
              <a:rPr lang="en-US">
                <a:solidFill>
                  <a:schemeClr val="dk1"/>
                </a:solidFill>
                <a:latin typeface="Montserrat"/>
                <a:ea typeface="Montserrat"/>
                <a:cs typeface="Montserrat"/>
                <a:sym typeface="Montserrat"/>
              </a:rPr>
              <a:t> Tel:  +44 (0) 7825-517-850 | Get Kids into Survey is a Registered Trademark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